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317" r:id="rId2"/>
    <p:sldId id="318" r:id="rId3"/>
    <p:sldId id="319" r:id="rId4"/>
    <p:sldId id="331" r:id="rId5"/>
    <p:sldId id="321" r:id="rId6"/>
    <p:sldId id="322" r:id="rId7"/>
    <p:sldId id="323" r:id="rId8"/>
    <p:sldId id="333" r:id="rId9"/>
    <p:sldId id="320" r:id="rId10"/>
    <p:sldId id="334" r:id="rId11"/>
    <p:sldId id="324" r:id="rId12"/>
    <p:sldId id="335" r:id="rId13"/>
    <p:sldId id="336" r:id="rId14"/>
    <p:sldId id="325" r:id="rId15"/>
    <p:sldId id="329" r:id="rId16"/>
    <p:sldId id="326" r:id="rId17"/>
    <p:sldId id="327" r:id="rId18"/>
    <p:sldId id="32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11" autoAdjust="0"/>
    <p:restoredTop sz="94660"/>
  </p:normalViewPr>
  <p:slideViewPr>
    <p:cSldViewPr snapToGrid="0">
      <p:cViewPr varScale="1">
        <p:scale>
          <a:sx n="94" d="100"/>
          <a:sy n="94" d="100"/>
        </p:scale>
        <p:origin x="173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A27D4-E539-420D-BDEC-6A1635ED78C1}" type="datetimeFigureOut">
              <a:rPr lang="en-US" smtClean="0"/>
              <a:t>1/27/2017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0E2583-5B16-41C6-A6BA-3D25C99CCEF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164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Quelle Bild: </a:t>
            </a:r>
            <a:r>
              <a:rPr lang="en-US" dirty="0" err="1"/>
              <a:t>Mircrosoft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E2583-5B16-41C6-A6BA-3D25C99CCE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42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E2583-5B16-41C6-A6BA-3D25C99CCE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948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6"/>
          <a:stretch/>
        </p:blipFill>
        <p:spPr>
          <a:xfrm>
            <a:off x="0" y="-1"/>
            <a:ext cx="12192000" cy="7128539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0"/>
            <a:ext cx="12192000" cy="7128538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5425" y="2481482"/>
            <a:ext cx="8001000" cy="1234596"/>
          </a:xfrm>
        </p:spPr>
        <p:txBody>
          <a:bodyPr anchor="ctr"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16163" y="2434854"/>
            <a:ext cx="3214578" cy="1281224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 flipV="1">
            <a:off x="8690095" y="2646597"/>
            <a:ext cx="0" cy="9144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cxnSpLocks/>
          </p:cNvCxnSpPr>
          <p:nvPr userDrawn="1"/>
        </p:nvCxnSpPr>
        <p:spPr>
          <a:xfrm flipV="1">
            <a:off x="8690095" y="4170598"/>
            <a:ext cx="0" cy="49709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 userDrawn="1"/>
        </p:nvSpPr>
        <p:spPr>
          <a:xfrm>
            <a:off x="3615070" y="4190545"/>
            <a:ext cx="498135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Michael Bernard, Thomas Stahl, Juliane </a:t>
            </a:r>
            <a:r>
              <a:rPr lang="en-US" dirty="0" err="1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Axt</a:t>
            </a:r>
            <a:endParaRPr lang="en-US" dirty="0">
              <a:solidFill>
                <a:schemeClr val="bg1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8816162" y="4234479"/>
            <a:ext cx="125818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27.01.2017</a:t>
            </a:r>
          </a:p>
        </p:txBody>
      </p:sp>
    </p:spTree>
    <p:extLst>
      <p:ext uri="{BB962C8B-B14F-4D97-AF65-F5344CB8AC3E}">
        <p14:creationId xmlns:p14="http://schemas.microsoft.com/office/powerpoint/2010/main" val="3628262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79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59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3191"/>
            <a:ext cx="10515600" cy="491377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404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9450"/>
            <a:ext cx="10515600" cy="2852737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1298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83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29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73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333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44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65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57791"/>
            <a:ext cx="10515600" cy="575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45793"/>
            <a:ext cx="10515600" cy="4931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81439-8A05-4348-81D8-525C23858AD5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128875" y="883715"/>
            <a:ext cx="11924022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325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5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5"/>
        </a:buClr>
        <a:buFont typeface="Calibri" panose="020F0502020204030204" pitchFamily="34" charset="0"/>
        <a:buChar char="‒"/>
        <a:defRPr sz="2000" kern="1200">
          <a:solidFill>
            <a:schemeClr val="tx1"/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9774" y="2458168"/>
            <a:ext cx="8327484" cy="1234596"/>
          </a:xfrm>
        </p:spPr>
        <p:txBody>
          <a:bodyPr>
            <a:normAutofit/>
          </a:bodyPr>
          <a:lstStyle/>
          <a:p>
            <a:r>
              <a:rPr lang="en-US" dirty="0"/>
              <a:t>Blatt 11, Aufgabe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Constraint Programming</a:t>
            </a:r>
          </a:p>
        </p:txBody>
      </p:sp>
    </p:spTree>
    <p:extLst>
      <p:ext uri="{BB962C8B-B14F-4D97-AF65-F5344CB8AC3E}">
        <p14:creationId xmlns:p14="http://schemas.microsoft.com/office/powerpoint/2010/main" val="3401748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Aufgabe 1b)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84" y="1224327"/>
            <a:ext cx="5947283" cy="20815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89580" y="1339481"/>
                <a:ext cx="5733232" cy="1851239"/>
              </a:xfrm>
            </p:spPr>
            <p:txBody>
              <a:bodyPr numCol="1"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für </a:t>
                </a:r>
                <a:r>
                  <a:rPr lang="en-US" sz="2000" dirty="0" err="1"/>
                  <a:t>jeden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, j in </a:t>
                </a:r>
                <a:r>
                  <a:rPr lang="en-US" sz="2000" dirty="0" err="1"/>
                  <a:t>Knoten</a:t>
                </a:r>
                <a:r>
                  <a:rPr lang="en-US" sz="2000" dirty="0"/>
                  <a:t> muss </a:t>
                </a:r>
                <a:r>
                  <a:rPr lang="en-US" sz="2000" dirty="0" err="1"/>
                  <a:t>gelten</a:t>
                </a:r>
                <a:r>
                  <a:rPr lang="en-US" sz="2000" dirty="0"/>
                  <a:t>:</a:t>
                </a:r>
              </a:p>
              <a:p>
                <a:pPr marL="0" indent="0">
                  <a:buNone/>
                </a:pPr>
                <a:r>
                  <a:rPr lang="en-US" sz="2000" dirty="0"/>
                  <a:t>    </a:t>
                </a:r>
                <a:r>
                  <a:rPr lang="en-US" sz="2000" dirty="0" err="1"/>
                  <a:t>ist</a:t>
                </a:r>
                <a:r>
                  <a:rPr lang="en-US" sz="2000" dirty="0"/>
                  <a:t>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Nachbar</a:t>
                </a:r>
                <a:r>
                  <a:rPr lang="en-US" sz="2000" dirty="0"/>
                  <a:t> von j und</a:t>
                </a:r>
                <a:br>
                  <a:rPr lang="en-US" sz="2000" dirty="0"/>
                </a:br>
                <a:r>
                  <a:rPr lang="en-US" sz="2000" dirty="0"/>
                  <a:t>    </a:t>
                </a:r>
                <a:r>
                  <a:rPr lang="en-US" sz="2000" dirty="0" err="1"/>
                  <a:t>ist</a:t>
                </a:r>
                <a:r>
                  <a:rPr lang="en-US" sz="2000" dirty="0"/>
                  <a:t>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nicht</a:t>
                </a:r>
                <a:r>
                  <a:rPr lang="en-US" sz="2000" dirty="0"/>
                  <a:t> j:</a:t>
                </a:r>
                <a:br>
                  <a:rPr lang="en-US" sz="2000" dirty="0"/>
                </a:br>
                <a:r>
                  <a:rPr lang="en-US" sz="2000" dirty="0"/>
                  <a:t>	</a:t>
                </a:r>
                <a:r>
                  <a:rPr lang="en-US" sz="2000" dirty="0" err="1"/>
                  <a:t>dann</a:t>
                </a:r>
                <a:r>
                  <a:rPr lang="en-US" sz="2000" dirty="0"/>
                  <a:t> muss </a:t>
                </a:r>
                <a:r>
                  <a:rPr lang="en-US" sz="2000" dirty="0" err="1"/>
                  <a:t>gelten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𝑣𝑎𝑙𝑢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𝑣𝑎𝑙𝑢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9580" y="1339481"/>
                <a:ext cx="5733232" cy="1851239"/>
              </a:xfrm>
              <a:blipFill>
                <a:blip r:embed="rId3"/>
                <a:stretch>
                  <a:fillRect l="-1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1527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Ergebnis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value = array1d(1..8 2, 6, 8, 5, 4, 1, 3, 7]);</a:t>
            </a:r>
          </a:p>
          <a:p>
            <a:r>
              <a:rPr lang="en-US" dirty="0"/>
              <a:t>Ein </a:t>
            </a:r>
            <a:r>
              <a:rPr lang="en-US" dirty="0" err="1"/>
              <a:t>Ergebnis</a:t>
            </a:r>
            <a:r>
              <a:rPr lang="en-US" dirty="0"/>
              <a:t> des </a:t>
            </a:r>
            <a:r>
              <a:rPr lang="en-US" dirty="0" err="1"/>
              <a:t>händischen</a:t>
            </a:r>
            <a:r>
              <a:rPr lang="en-US" dirty="0"/>
              <a:t> </a:t>
            </a:r>
            <a:r>
              <a:rPr lang="en-US" dirty="0" err="1"/>
              <a:t>Lösens</a:t>
            </a:r>
            <a:r>
              <a:rPr lang="en-US" dirty="0"/>
              <a:t> war:</a:t>
            </a:r>
          </a:p>
          <a:p>
            <a:r>
              <a:rPr lang="en-US" dirty="0"/>
              <a:t>(7, 3, 1, 4, 5, 8, 6, 2)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11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405880" y="1825706"/>
            <a:ext cx="3338452" cy="3788740"/>
            <a:chOff x="4378032" y="1727931"/>
            <a:chExt cx="3338452" cy="3788740"/>
          </a:xfrm>
        </p:grpSpPr>
        <p:grpSp>
          <p:nvGrpSpPr>
            <p:cNvPr id="6" name="Group 5"/>
            <p:cNvGrpSpPr/>
            <p:nvPr/>
          </p:nvGrpSpPr>
          <p:grpSpPr>
            <a:xfrm>
              <a:off x="4643992" y="1828800"/>
              <a:ext cx="2908661" cy="3687871"/>
              <a:chOff x="4643992" y="1649286"/>
              <a:chExt cx="2908661" cy="3687871"/>
            </a:xfrm>
          </p:grpSpPr>
          <p:cxnSp>
            <p:nvCxnSpPr>
              <p:cNvPr id="15" name="Straight Connector 14"/>
              <p:cNvCxnSpPr>
                <a:cxnSpLocks/>
                <a:stCxn id="18" idx="0"/>
                <a:endCxn id="17" idx="4"/>
              </p:cNvCxnSpPr>
              <p:nvPr/>
            </p:nvCxnSpPr>
            <p:spPr>
              <a:xfrm flipV="1">
                <a:off x="6096000" y="2221487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cxnSpLocks/>
                <a:stCxn id="21" idx="7"/>
                <a:endCxn id="17" idx="3"/>
              </p:cNvCxnSpPr>
              <p:nvPr/>
            </p:nvCxnSpPr>
            <p:spPr>
              <a:xfrm flipV="1">
                <a:off x="5161126" y="2137690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 16"/>
              <p:cNvSpPr/>
              <p:nvPr/>
            </p:nvSpPr>
            <p:spPr>
              <a:xfrm>
                <a:off x="5793070" y="164928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5793070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5793070" y="3724108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5793070" y="4761519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4643992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4643992" y="3720669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6942148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942148" y="372410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Connector 24"/>
              <p:cNvCxnSpPr>
                <a:cxnSpLocks/>
                <a:stCxn id="23" idx="1"/>
                <a:endCxn id="17" idx="5"/>
              </p:cNvCxnSpPr>
              <p:nvPr/>
            </p:nvCxnSpPr>
            <p:spPr>
              <a:xfrm flipH="1" flipV="1">
                <a:off x="6310204" y="2137690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cxnSpLocks/>
                <a:stCxn id="22" idx="0"/>
                <a:endCxn id="21" idx="4"/>
              </p:cNvCxnSpPr>
              <p:nvPr/>
            </p:nvCxnSpPr>
            <p:spPr>
              <a:xfrm flipV="1">
                <a:off x="4946922" y="3258898"/>
                <a:ext cx="0" cy="461771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cxnSpLocks/>
                <a:stCxn id="19" idx="0"/>
                <a:endCxn id="18" idx="4"/>
              </p:cNvCxnSpPr>
              <p:nvPr/>
            </p:nvCxnSpPr>
            <p:spPr>
              <a:xfrm flipV="1">
                <a:off x="6096000" y="3258898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cxnSpLocks/>
                <a:stCxn id="24" idx="0"/>
                <a:endCxn id="23" idx="4"/>
              </p:cNvCxnSpPr>
              <p:nvPr/>
            </p:nvCxnSpPr>
            <p:spPr>
              <a:xfrm flipV="1">
                <a:off x="7245078" y="3258898"/>
                <a:ext cx="0" cy="46520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cxnSpLocks/>
                <a:stCxn id="20" idx="7"/>
                <a:endCxn id="24" idx="3"/>
              </p:cNvCxnSpPr>
              <p:nvPr/>
            </p:nvCxnSpPr>
            <p:spPr>
              <a:xfrm flipV="1">
                <a:off x="6310204" y="4212510"/>
                <a:ext cx="720670" cy="632806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cxnSpLocks/>
                <a:stCxn id="20" idx="0"/>
                <a:endCxn id="19" idx="4"/>
              </p:cNvCxnSpPr>
              <p:nvPr/>
            </p:nvCxnSpPr>
            <p:spPr>
              <a:xfrm flipV="1">
                <a:off x="6096000" y="4296309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cxnSpLocks/>
                <a:stCxn id="22" idx="5"/>
                <a:endCxn id="20" idx="1"/>
              </p:cNvCxnSpPr>
              <p:nvPr/>
            </p:nvCxnSpPr>
            <p:spPr>
              <a:xfrm>
                <a:off x="5161126" y="4209073"/>
                <a:ext cx="720670" cy="636243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>
                <a:cxnSpLocks/>
                <a:stCxn id="21" idx="6"/>
                <a:endCxn id="18" idx="2"/>
              </p:cNvCxnSpPr>
              <p:nvPr/>
            </p:nvCxnSpPr>
            <p:spPr>
              <a:xfrm>
                <a:off x="5249852" y="2972798"/>
                <a:ext cx="54321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cxnSpLocks/>
                <a:stCxn id="22" idx="6"/>
                <a:endCxn id="19" idx="2"/>
              </p:cNvCxnSpPr>
              <p:nvPr/>
            </p:nvCxnSpPr>
            <p:spPr>
              <a:xfrm>
                <a:off x="5249852" y="4006770"/>
                <a:ext cx="543218" cy="3439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cxnSpLocks/>
                <a:stCxn id="18" idx="6"/>
                <a:endCxn id="23" idx="2"/>
              </p:cNvCxnSpPr>
              <p:nvPr/>
            </p:nvCxnSpPr>
            <p:spPr>
              <a:xfrm>
                <a:off x="6398930" y="2972798"/>
                <a:ext cx="54321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cxnSpLocks/>
                <a:stCxn id="19" idx="6"/>
                <a:endCxn id="24" idx="2"/>
              </p:cNvCxnSpPr>
              <p:nvPr/>
            </p:nvCxnSpPr>
            <p:spPr>
              <a:xfrm flipV="1">
                <a:off x="6398930" y="4010207"/>
                <a:ext cx="543218" cy="2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cxnSpLocks/>
                <a:stCxn id="22" idx="7"/>
                <a:endCxn id="18" idx="3"/>
              </p:cNvCxnSpPr>
              <p:nvPr/>
            </p:nvCxnSpPr>
            <p:spPr>
              <a:xfrm flipV="1">
                <a:off x="5161126" y="3175101"/>
                <a:ext cx="720670" cy="629365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cxnSpLocks/>
                <a:stCxn id="21" idx="5"/>
                <a:endCxn id="19" idx="1"/>
              </p:cNvCxnSpPr>
              <p:nvPr/>
            </p:nvCxnSpPr>
            <p:spPr>
              <a:xfrm>
                <a:off x="5161126" y="3175101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cxnSpLocks/>
                <a:stCxn id="19" idx="7"/>
                <a:endCxn id="23" idx="3"/>
              </p:cNvCxnSpPr>
              <p:nvPr/>
            </p:nvCxnSpPr>
            <p:spPr>
              <a:xfrm flipV="1">
                <a:off x="6310204" y="3175101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cxnSpLocks/>
                <a:stCxn id="24" idx="1"/>
                <a:endCxn id="18" idx="5"/>
              </p:cNvCxnSpPr>
              <p:nvPr/>
            </p:nvCxnSpPr>
            <p:spPr>
              <a:xfrm flipH="1" flipV="1">
                <a:off x="6310204" y="3175101"/>
                <a:ext cx="720670" cy="632802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5797715" y="1652723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5797715" y="2690134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5797715" y="3727545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5797715" y="476495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4648637" y="268669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6946793" y="268669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6946793" y="3724105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5559794" y="172793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378032" y="2782979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87901" y="261597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389150" y="263360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385052" y="3820388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822647" y="360542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361731" y="3718954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403575" y="4944470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6225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Aufgabe 1c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1872" y="1263191"/>
                <a:ext cx="10515600" cy="4913771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Umwandeln </a:t>
                </a:r>
                <a:r>
                  <a:rPr lang="en-US" sz="1800" dirty="0" err="1"/>
                  <a:t>ternärer</a:t>
                </a:r>
                <a:r>
                  <a:rPr lang="en-US" sz="1800" dirty="0"/>
                  <a:t> in </a:t>
                </a:r>
                <a:r>
                  <a:rPr lang="en-US" sz="1800" dirty="0" err="1"/>
                  <a:t>binäre</a:t>
                </a:r>
                <a:r>
                  <a:rPr lang="en-US" sz="1800" dirty="0"/>
                  <a:t> Constraints </a:t>
                </a:r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Domänen: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180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180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1800" dirty="0"/>
              </a:p>
              <a:p>
                <a:r>
                  <a:rPr lang="en-US" sz="1800" dirty="0" err="1"/>
                  <a:t>Einführung</a:t>
                </a:r>
                <a:r>
                  <a:rPr lang="en-US" sz="1800" dirty="0"/>
                  <a:t> </a:t>
                </a:r>
                <a:r>
                  <a:rPr lang="en-US" sz="1800" dirty="0" err="1"/>
                  <a:t>einer</a:t>
                </a:r>
                <a:r>
                  <a:rPr lang="en-US" sz="1800" dirty="0"/>
                  <a:t> </a:t>
                </a:r>
                <a:r>
                  <a:rPr lang="en-US" sz="1800" dirty="0" err="1"/>
                  <a:t>Hilfsvariable</a:t>
                </a:r>
                <a:r>
                  <a:rPr lang="en-US" sz="1800" dirty="0"/>
                  <a:t> ab </a:t>
                </a:r>
                <a:r>
                  <a:rPr lang="en-US" sz="1800" dirty="0" err="1"/>
                  <a:t>mit</a:t>
                </a:r>
                <a:r>
                  <a:rPr lang="en-US" sz="1800" dirty="0"/>
                  <a:t> </a:t>
                </a:r>
                <a:r>
                  <a:rPr lang="en-US" sz="1800" dirty="0" err="1"/>
                  <a:t>Domäne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en-US" sz="180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i="0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1800" dirty="0"/>
              </a:p>
              <a:p>
                <a:r>
                  <a:rPr lang="en-US" sz="1800" dirty="0" err="1"/>
                  <a:t>Projektionsfunktion</a:t>
                </a:r>
                <a:r>
                  <a:rPr lang="en-US" sz="1800" dirty="0"/>
                  <a:t> auf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𝑎𝑏</m:t>
                    </m:r>
                  </m:oMath>
                </a14:m>
                <a:r>
                  <a:rPr lang="en-US" sz="1800" dirty="0"/>
                  <a:t>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i="1" dirty="0" err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z="1800" b="0" i="0" dirty="0" smtClean="0">
                            <a:latin typeface="Cambria Math" panose="02040503050406030204" pitchFamily="18" charset="0"/>
                          </a:rPr>
                          <m:t>elem</m:t>
                        </m:r>
                      </m:fName>
                      <m:e>
                        <m:d>
                          <m:dPr>
                            <m:ctrlPr>
                              <a:rPr lang="en-US" sz="1800" i="1" dirty="0" err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dirty="0" err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1800" i="0" dirty="0" err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 dirty="0" err="1" smtClean="0">
                                <a:latin typeface="Cambria Math" panose="02040503050406030204" pitchFamily="18" charset="0"/>
                              </a:rPr>
                              <m:t>𝑎𝑏</m:t>
                            </m:r>
                            <m:r>
                              <a:rPr lang="en-US" sz="1800" i="0" dirty="0" err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</m:e>
                    </m:func>
                    <m:r>
                      <a:rPr lang="de-DE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800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800" dirty="0"/>
                  <a:t> und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z="1800" dirty="0">
                            <a:latin typeface="Cambria Math" panose="02040503050406030204" pitchFamily="18" charset="0"/>
                          </a:rPr>
                          <m:t>elem</m:t>
                        </m:r>
                      </m:fName>
                      <m:e>
                        <m:d>
                          <m:dPr>
                            <m:ctrlPr>
                              <a:rPr lang="en-US" sz="1800" i="1" dirty="0" err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de-DE" sz="1800" b="0" i="0" dirty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sz="1800" dirty="0" err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 dirty="0" err="1">
                                <a:latin typeface="Cambria Math" panose="02040503050406030204" pitchFamily="18" charset="0"/>
                              </a:rPr>
                              <m:t>𝑎𝑏</m:t>
                            </m:r>
                            <m:r>
                              <a:rPr lang="en-US" sz="1800" dirty="0" err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</m:func>
                    <m:r>
                      <a:rPr lang="de-DE" sz="18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8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1872" y="1263191"/>
                <a:ext cx="10515600" cy="4913771"/>
              </a:xfrm>
              <a:blipFill>
                <a:blip r:embed="rId2"/>
                <a:stretch>
                  <a:fillRect l="-406" t="-11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12</a:t>
            </a:fld>
            <a:endParaRPr lang="en-US"/>
          </a:p>
        </p:txBody>
      </p:sp>
      <p:grpSp>
        <p:nvGrpSpPr>
          <p:cNvPr id="61" name="Gruppieren 60"/>
          <p:cNvGrpSpPr/>
          <p:nvPr/>
        </p:nvGrpSpPr>
        <p:grpSpPr>
          <a:xfrm>
            <a:off x="995049" y="1596600"/>
            <a:ext cx="2908661" cy="2650460"/>
            <a:chOff x="4796392" y="3018611"/>
            <a:chExt cx="2908661" cy="2650460"/>
          </a:xfrm>
        </p:grpSpPr>
        <p:sp>
          <p:nvSpPr>
            <p:cNvPr id="59" name="Rechteck 58"/>
            <p:cNvSpPr/>
            <p:nvPr/>
          </p:nvSpPr>
          <p:spPr>
            <a:xfrm>
              <a:off x="5470375" y="4073808"/>
              <a:ext cx="1556048" cy="536165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a + b = c</a:t>
              </a:r>
            </a:p>
          </p:txBody>
        </p:sp>
        <p:sp>
          <p:nvSpPr>
            <p:cNvPr id="50" name="Oval 7"/>
            <p:cNvSpPr/>
            <p:nvPr/>
          </p:nvSpPr>
          <p:spPr>
            <a:xfrm>
              <a:off x="5945470" y="5093433"/>
              <a:ext cx="605860" cy="57220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8"/>
            <p:cNvSpPr/>
            <p:nvPr/>
          </p:nvSpPr>
          <p:spPr>
            <a:xfrm>
              <a:off x="4796392" y="3018611"/>
              <a:ext cx="605860" cy="57220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10"/>
            <p:cNvSpPr/>
            <p:nvPr/>
          </p:nvSpPr>
          <p:spPr>
            <a:xfrm>
              <a:off x="7094548" y="3018611"/>
              <a:ext cx="605860" cy="57220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39"/>
            <p:cNvCxnSpPr>
              <a:cxnSpLocks/>
              <a:stCxn id="50" idx="0"/>
            </p:cNvCxnSpPr>
            <p:nvPr/>
          </p:nvCxnSpPr>
          <p:spPr>
            <a:xfrm flipV="1">
              <a:off x="6248400" y="4628223"/>
              <a:ext cx="0" cy="46521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60"/>
            <p:cNvCxnSpPr>
              <a:cxnSpLocks/>
              <a:stCxn id="51" idx="5"/>
            </p:cNvCxnSpPr>
            <p:nvPr/>
          </p:nvCxnSpPr>
          <p:spPr>
            <a:xfrm>
              <a:off x="5313526" y="3507015"/>
              <a:ext cx="720670" cy="63280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63"/>
            <p:cNvCxnSpPr>
              <a:cxnSpLocks/>
              <a:endCxn id="52" idx="3"/>
            </p:cNvCxnSpPr>
            <p:nvPr/>
          </p:nvCxnSpPr>
          <p:spPr>
            <a:xfrm flipV="1">
              <a:off x="6462604" y="3507015"/>
              <a:ext cx="720670" cy="63280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99"/>
            <p:cNvSpPr/>
            <p:nvPr/>
          </p:nvSpPr>
          <p:spPr>
            <a:xfrm>
              <a:off x="5950115" y="5096870"/>
              <a:ext cx="605860" cy="57220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57" name="Oval 100"/>
            <p:cNvSpPr/>
            <p:nvPr/>
          </p:nvSpPr>
          <p:spPr>
            <a:xfrm>
              <a:off x="4801037" y="3022048"/>
              <a:ext cx="605860" cy="57220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58" name="Oval 101"/>
            <p:cNvSpPr/>
            <p:nvPr/>
          </p:nvSpPr>
          <p:spPr>
            <a:xfrm>
              <a:off x="7099193" y="3022048"/>
              <a:ext cx="605860" cy="57220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</p:grpSp>
      <p:sp>
        <p:nvSpPr>
          <p:cNvPr id="64" name="Pfeil: nach rechts 63"/>
          <p:cNvSpPr/>
          <p:nvPr/>
        </p:nvSpPr>
        <p:spPr>
          <a:xfrm>
            <a:off x="4112678" y="2432096"/>
            <a:ext cx="1956816" cy="9692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Hilfsvariable ab</a:t>
            </a:r>
          </a:p>
        </p:txBody>
      </p:sp>
      <p:grpSp>
        <p:nvGrpSpPr>
          <p:cNvPr id="69" name="Gruppieren 68"/>
          <p:cNvGrpSpPr/>
          <p:nvPr/>
        </p:nvGrpSpPr>
        <p:grpSpPr>
          <a:xfrm>
            <a:off x="6032012" y="1593449"/>
            <a:ext cx="3046428" cy="3022943"/>
            <a:chOff x="6032012" y="2866211"/>
            <a:chExt cx="3046428" cy="3022943"/>
          </a:xfrm>
        </p:grpSpPr>
        <p:grpSp>
          <p:nvGrpSpPr>
            <p:cNvPr id="62" name="Gruppieren 61"/>
            <p:cNvGrpSpPr/>
            <p:nvPr/>
          </p:nvGrpSpPr>
          <p:grpSpPr>
            <a:xfrm>
              <a:off x="6169779" y="2866211"/>
              <a:ext cx="2908661" cy="2650460"/>
              <a:chOff x="4643992" y="2866211"/>
              <a:chExt cx="2908661" cy="2650460"/>
            </a:xfrm>
          </p:grpSpPr>
          <p:sp>
            <p:nvSpPr>
              <p:cNvPr id="47" name="Rechteck 46"/>
              <p:cNvSpPr/>
              <p:nvPr/>
            </p:nvSpPr>
            <p:spPr>
              <a:xfrm>
                <a:off x="5317976" y="3912394"/>
                <a:ext cx="1556047" cy="5668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" name="Oval 7"/>
              <p:cNvSpPr/>
              <p:nvPr/>
            </p:nvSpPr>
            <p:spPr>
              <a:xfrm>
                <a:off x="5793070" y="4941033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8"/>
              <p:cNvSpPr/>
              <p:nvPr/>
            </p:nvSpPr>
            <p:spPr>
              <a:xfrm>
                <a:off x="4643992" y="2866211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10"/>
              <p:cNvSpPr/>
              <p:nvPr/>
            </p:nvSpPr>
            <p:spPr>
              <a:xfrm>
                <a:off x="6942148" y="2866211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Connector 39"/>
              <p:cNvCxnSpPr>
                <a:cxnSpLocks/>
                <a:stCxn id="20" idx="0"/>
              </p:cNvCxnSpPr>
              <p:nvPr/>
            </p:nvCxnSpPr>
            <p:spPr>
              <a:xfrm flipV="1">
                <a:off x="6096000" y="4475823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60"/>
              <p:cNvCxnSpPr>
                <a:cxnSpLocks/>
                <a:stCxn id="21" idx="5"/>
              </p:cNvCxnSpPr>
              <p:nvPr/>
            </p:nvCxnSpPr>
            <p:spPr>
              <a:xfrm>
                <a:off x="5161126" y="3354615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63"/>
              <p:cNvCxnSpPr>
                <a:cxnSpLocks/>
                <a:endCxn id="23" idx="3"/>
              </p:cNvCxnSpPr>
              <p:nvPr/>
            </p:nvCxnSpPr>
            <p:spPr>
              <a:xfrm flipV="1">
                <a:off x="6310204" y="3354615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Oval 99"/>
              <p:cNvSpPr/>
              <p:nvPr/>
            </p:nvSpPr>
            <p:spPr>
              <a:xfrm>
                <a:off x="5797715" y="4944470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</a:t>
                </a:r>
              </a:p>
            </p:txBody>
          </p:sp>
          <p:sp>
            <p:nvSpPr>
              <p:cNvPr id="44" name="Oval 100"/>
              <p:cNvSpPr/>
              <p:nvPr/>
            </p:nvSpPr>
            <p:spPr>
              <a:xfrm>
                <a:off x="4648637" y="2869648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</a:p>
            </p:txBody>
          </p:sp>
          <p:sp>
            <p:nvSpPr>
              <p:cNvPr id="45" name="Oval 101"/>
              <p:cNvSpPr/>
              <p:nvPr/>
            </p:nvSpPr>
            <p:spPr>
              <a:xfrm>
                <a:off x="6946793" y="2869648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</a:t>
                </a:r>
              </a:p>
            </p:txBody>
          </p:sp>
          <p:sp>
            <p:nvSpPr>
              <p:cNvPr id="48" name="Rechteck 47"/>
              <p:cNvSpPr/>
              <p:nvPr/>
            </p:nvSpPr>
            <p:spPr>
              <a:xfrm>
                <a:off x="5317975" y="3921408"/>
                <a:ext cx="1556048" cy="53616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ab=c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7"/>
                <p:cNvSpPr txBox="1"/>
                <p:nvPr/>
              </p:nvSpPr>
              <p:spPr>
                <a:xfrm>
                  <a:off x="6032012" y="3453346"/>
                  <a:ext cx="10207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0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𝑎𝑏</m:t>
                            </m:r>
                          </m:e>
                          <m:sub>
                            <m:r>
                              <a:rPr lang="en-US" i="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2012" y="3453346"/>
                  <a:ext cx="1020792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7"/>
                <p:cNvSpPr txBox="1"/>
                <p:nvPr/>
              </p:nvSpPr>
              <p:spPr>
                <a:xfrm>
                  <a:off x="7178427" y="5519822"/>
                  <a:ext cx="1022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𝑎𝑏</m:t>
                            </m:r>
                          </m:e>
                          <m:sub>
                            <m:r>
                              <a:rPr lang="de-DE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8427" y="5519822"/>
                  <a:ext cx="1022331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TextBox 7"/>
            <p:cNvSpPr txBox="1"/>
            <p:nvPr/>
          </p:nvSpPr>
          <p:spPr>
            <a:xfrm>
              <a:off x="8335563" y="345031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78336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Aufgabe 1c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dirty="0"/>
                  <a:t>Jetzt können binäre </a:t>
                </a:r>
                <a:r>
                  <a:rPr lang="de-DE" dirty="0" err="1"/>
                  <a:t>Constraints</a:t>
                </a:r>
                <a:r>
                  <a:rPr lang="de-DE" dirty="0"/>
                  <a:t> zwischen aufgestellt werden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dirty="0" smtClean="0">
                            <a:latin typeface="Cambria Math" panose="02040503050406030204" pitchFamily="18" charset="0"/>
                          </a:rPr>
                          <m:t>elem</m:t>
                        </m:r>
                      </m:fName>
                      <m:e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𝑎𝑏</m:t>
                            </m:r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</m:e>
                    </m:func>
                    <m:r>
                      <a:rPr lang="de-DE" i="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dirty="0" smtClean="0">
                            <a:latin typeface="Cambria Math" panose="02040503050406030204" pitchFamily="18" charset="0"/>
                          </a:rPr>
                          <m:t>elem</m:t>
                        </m:r>
                      </m:fName>
                      <m:e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𝑎𝑏</m:t>
                            </m:r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e>
                        </m:d>
                      </m:e>
                    </m:func>
                    <m:r>
                      <a:rPr lang="de-DE" i="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dirty="0">
                            <a:latin typeface="Cambria Math" panose="02040503050406030204" pitchFamily="18" charset="0"/>
                          </a:rPr>
                          <m:t>elem</m:t>
                        </m:r>
                      </m:fName>
                      <m:e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𝑎𝑏</m:t>
                            </m:r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</m:e>
                    </m:func>
                    <m:r>
                      <a:rPr lang="en-US" dirty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dirty="0" smtClean="0">
                            <a:latin typeface="Cambria Math" panose="02040503050406030204" pitchFamily="18" charset="0"/>
                          </a:rPr>
                          <m:t>elem</m:t>
                        </m:r>
                      </m:fName>
                      <m:e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𝑎𝑏</m:t>
                            </m:r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e>
                        </m:d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func>
                  </m:oMath>
                </a14:m>
                <a:endParaRPr lang="de-DE" dirty="0"/>
              </a:p>
              <a:p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Allgemein</a:t>
                </a:r>
              </a:p>
              <a:p>
                <a:pPr lvl="1"/>
                <a:r>
                  <a:rPr lang="de-DE" dirty="0"/>
                  <a:t>Analog kann jede n-</a:t>
                </a:r>
                <a:r>
                  <a:rPr lang="de-DE" dirty="0" err="1"/>
                  <a:t>äre</a:t>
                </a:r>
                <a:r>
                  <a:rPr lang="de-DE" dirty="0"/>
                  <a:t> </a:t>
                </a:r>
                <a:r>
                  <a:rPr lang="de-DE" dirty="0" err="1"/>
                  <a:t>Constraint</a:t>
                </a:r>
                <a:r>
                  <a:rPr lang="de-DE" dirty="0"/>
                  <a:t> in eine n-1-äre </a:t>
                </a:r>
                <a:r>
                  <a:rPr lang="de-DE" dirty="0" err="1"/>
                  <a:t>Constraint</a:t>
                </a:r>
                <a:r>
                  <a:rPr lang="de-DE" dirty="0"/>
                  <a:t> umgewandelt werden</a:t>
                </a:r>
              </a:p>
              <a:p>
                <a:pPr lvl="1"/>
                <a:r>
                  <a:rPr lang="de-DE" dirty="0"/>
                  <a:t>Die Domäne der Hilfsvariable besteht aus dem kartesischen Produkt der ursprünglichen Variablen</a:t>
                </a:r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173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hteck 5"/>
              <p:cNvSpPr/>
              <p:nvPr/>
            </p:nvSpPr>
            <p:spPr>
              <a:xfrm>
                <a:off x="10105478" y="1943100"/>
                <a:ext cx="1248322" cy="1012371"/>
              </a:xfrm>
              <a:prstGeom prst="rect">
                <a:avLst/>
              </a:prstGeom>
              <a:solidFill>
                <a:srgbClr val="000000">
                  <a:alpha val="25000"/>
                </a:srgb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u="sng" dirty="0"/>
                  <a:t>Erinnerung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0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echteck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5478" y="1943100"/>
                <a:ext cx="1248322" cy="1012371"/>
              </a:xfrm>
              <a:prstGeom prst="rect">
                <a:avLst/>
              </a:prstGeom>
              <a:blipFill>
                <a:blip r:embed="rId3"/>
                <a:stretch>
                  <a:fillRect l="-2844" r="-3318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6200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Aufgabe 1c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3191"/>
                <a:ext cx="10515600" cy="491377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1800" dirty="0"/>
                  <a:t>Umwandeln </a:t>
                </a:r>
                <a:r>
                  <a:rPr lang="en-US" sz="1800" dirty="0" err="1"/>
                  <a:t>ternärer</a:t>
                </a:r>
                <a:r>
                  <a:rPr lang="en-US" sz="1800" dirty="0"/>
                  <a:t> in </a:t>
                </a:r>
                <a:r>
                  <a:rPr lang="en-US" sz="1800" dirty="0" err="1"/>
                  <a:t>binäre</a:t>
                </a:r>
                <a:r>
                  <a:rPr lang="en-US" sz="1800" dirty="0"/>
                  <a:t> Constraints </a:t>
                </a:r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 err="1"/>
                  <a:t>Einführung</a:t>
                </a:r>
                <a:r>
                  <a:rPr lang="en-US" sz="1800" dirty="0"/>
                  <a:t> </a:t>
                </a:r>
                <a:r>
                  <a:rPr lang="en-US" sz="1800" dirty="0" err="1"/>
                  <a:t>einer</a:t>
                </a:r>
                <a:r>
                  <a:rPr lang="en-US" sz="1800" dirty="0"/>
                  <a:t> </a:t>
                </a:r>
                <a:r>
                  <a:rPr lang="en-US" sz="1800" dirty="0" err="1"/>
                  <a:t>Hilfsvariable</a:t>
                </a:r>
                <a:r>
                  <a:rPr lang="en-US" sz="1800" dirty="0"/>
                  <a:t> (z) </a:t>
                </a:r>
              </a:p>
              <a:p>
                <a:r>
                  <a:rPr lang="en-US" sz="1800" dirty="0" err="1"/>
                  <a:t>Annahme</a:t>
                </a:r>
                <a:r>
                  <a:rPr lang="en-US" sz="1800" dirty="0"/>
                  <a:t> </a:t>
                </a:r>
                <a:r>
                  <a:rPr lang="en-US" sz="1800" dirty="0" err="1"/>
                  <a:t>endlicher</a:t>
                </a:r>
                <a:r>
                  <a:rPr lang="en-US" sz="1800" dirty="0"/>
                  <a:t> Domains </a:t>
                </a:r>
                <a:r>
                  <a:rPr lang="en-US" sz="1800" dirty="0" err="1"/>
                  <a:t>für</a:t>
                </a:r>
                <a:r>
                  <a:rPr lang="en-US" sz="1800" dirty="0"/>
                  <a:t> </a:t>
                </a:r>
                <a:r>
                  <a:rPr lang="en-US" sz="1800" dirty="0" err="1"/>
                  <a:t>jede</a:t>
                </a:r>
                <a:r>
                  <a:rPr lang="en-US" sz="1800" dirty="0"/>
                  <a:t> Variable:</a:t>
                </a:r>
                <a14:m>
                  <m:oMath xmlns:m="http://schemas.openxmlformats.org/officeDocument/2006/math">
                    <m:r>
                      <a:rPr lang="de-DE" sz="1800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180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0" dirty="0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de-DE" sz="18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1800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dirty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800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dirty="0">
                            <a:latin typeface="Cambria Math" panose="02040503050406030204" pitchFamily="18" charset="0"/>
                          </a:rPr>
                          <m:t>0,1</m:t>
                        </m:r>
                        <m:r>
                          <a:rPr lang="de-DE" sz="1800" b="0" i="0" dirty="0" smtClean="0">
                            <a:latin typeface="Cambria Math" panose="02040503050406030204" pitchFamily="18" charset="0"/>
                          </a:rPr>
                          <m:t>,2</m:t>
                        </m:r>
                      </m:e>
                    </m:d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1800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dirty="0">
                            <a:latin typeface="Cambria Math" panose="02040503050406030204" pitchFamily="18" charset="0"/>
                          </a:rPr>
                          <m:t>0,1</m:t>
                        </m:r>
                        <m:r>
                          <a:rPr lang="de-DE" sz="1800" b="0" i="0" dirty="0" smtClean="0">
                            <a:latin typeface="Cambria Math" panose="02040503050406030204" pitchFamily="18" charset="0"/>
                          </a:rPr>
                          <m:t>,2,3</m:t>
                        </m:r>
                      </m:e>
                    </m:d>
                  </m:oMath>
                </a14:m>
                <a:endParaRPr lang="en-US" sz="1800" dirty="0"/>
              </a:p>
              <a:p>
                <a:r>
                  <a:rPr lang="en-US" sz="1800" dirty="0" err="1"/>
                  <a:t>Domäne</a:t>
                </a:r>
                <a:r>
                  <a:rPr lang="en-US" sz="1800" dirty="0"/>
                  <a:t> von z </a:t>
                </a:r>
                <a:r>
                  <a:rPr lang="en-US" sz="1800" dirty="0" err="1"/>
                  <a:t>besteht</a:t>
                </a:r>
                <a:r>
                  <a:rPr lang="en-US" sz="1800" dirty="0"/>
                  <a:t> </a:t>
                </a:r>
                <a:r>
                  <a:rPr lang="en-US" sz="1800" dirty="0" err="1"/>
                  <a:t>aus</a:t>
                </a:r>
                <a:r>
                  <a:rPr lang="en-US" sz="1800" dirty="0"/>
                  <a:t> </a:t>
                </a:r>
                <a:r>
                  <a:rPr lang="en-US" sz="1800" dirty="0" err="1"/>
                  <a:t>einzigartigen</a:t>
                </a:r>
                <a:r>
                  <a:rPr lang="en-US" sz="1800" dirty="0"/>
                  <a:t> IDs </a:t>
                </a:r>
                <a:r>
                  <a:rPr lang="en-US" sz="1800" dirty="0" err="1"/>
                  <a:t>für</a:t>
                </a:r>
                <a:r>
                  <a:rPr lang="en-US" sz="1800" dirty="0"/>
                  <a:t> </a:t>
                </a:r>
                <a:r>
                  <a:rPr lang="en-US" sz="1800" dirty="0" err="1"/>
                  <a:t>jedes</a:t>
                </a:r>
                <a:r>
                  <a:rPr lang="en-US" sz="1800" dirty="0"/>
                  <a:t> </a:t>
                </a:r>
                <a:r>
                  <a:rPr lang="en-US" sz="1800" dirty="0" err="1"/>
                  <a:t>zulässiges</a:t>
                </a:r>
                <a:r>
                  <a:rPr lang="en-US" sz="1800" dirty="0"/>
                  <a:t> </a:t>
                </a:r>
                <a:r>
                  <a:rPr lang="en-US" sz="1800" dirty="0" err="1"/>
                  <a:t>Tupel</a:t>
                </a:r>
                <a:r>
                  <a:rPr lang="en-US" sz="1800" dirty="0"/>
                  <a:t> </a:t>
                </a:r>
                <a:r>
                  <a:rPr lang="en-US" sz="1800" dirty="0" err="1"/>
                  <a:t>aus</a:t>
                </a:r>
                <a:r>
                  <a:rPr lang="en-US" sz="1800" dirty="0"/>
                  <a:t> der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</m:sSub>
                  </m:oMath>
                </a14:m>
                <a:endParaRPr lang="en-US" sz="1800" dirty="0"/>
              </a:p>
              <a:p>
                <a:r>
                  <a:rPr lang="en-US" sz="1800" dirty="0" err="1"/>
                  <a:t>Abhängigkeiten</a:t>
                </a:r>
                <a:r>
                  <a:rPr lang="en-US" sz="1800" dirty="0"/>
                  <a:t> </a:t>
                </a:r>
                <a:r>
                  <a:rPr lang="en-US" sz="1800" dirty="0" err="1"/>
                  <a:t>zwischen</a:t>
                </a:r>
                <a:r>
                  <a:rPr lang="en-US" sz="1800" dirty="0"/>
                  <a:t> z und den </a:t>
                </a:r>
                <a:r>
                  <a:rPr lang="en-US" sz="1800" dirty="0" err="1"/>
                  <a:t>Tupeln</a:t>
                </a:r>
                <a:r>
                  <a:rPr lang="en-US" sz="1800" dirty="0"/>
                  <a:t> in C</a:t>
                </a:r>
              </a:p>
              <a:p>
                <a14:m>
                  <m:oMath xmlns:m="http://schemas.openxmlformats.org/officeDocument/2006/math">
                    <m:r>
                      <a:rPr lang="en-US" sz="1800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0" dirty="0" smtClean="0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0" dirty="0" smtClean="0">
                            <a:latin typeface="Cambria Math" panose="02040503050406030204" pitchFamily="18" charset="0"/>
                          </a:rPr>
                          <m:t>0,0,0</m:t>
                        </m:r>
                      </m:e>
                    </m:d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0" dirty="0" smtClean="0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0" dirty="0" smtClean="0">
                            <a:latin typeface="Cambria Math" panose="02040503050406030204" pitchFamily="18" charset="0"/>
                          </a:rPr>
                          <m:t>0,1,1</m:t>
                        </m:r>
                      </m:e>
                    </m:d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0" dirty="0" smtClean="0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0" dirty="0" smtClean="0">
                            <a:latin typeface="Cambria Math" panose="02040503050406030204" pitchFamily="18" charset="0"/>
                          </a:rPr>
                          <m:t>1,0,1</m:t>
                        </m:r>
                      </m:e>
                    </m:d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de-DE" sz="1800" b="0" i="0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0" dirty="0" smtClean="0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0" dirty="0" smtClean="0">
                            <a:latin typeface="Cambria Math" panose="02040503050406030204" pitchFamily="18" charset="0"/>
                          </a:rPr>
                          <m:t>1,1,2</m:t>
                        </m:r>
                      </m:e>
                    </m:d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3191"/>
                <a:ext cx="10515600" cy="4913771"/>
              </a:xfrm>
              <a:blipFill>
                <a:blip r:embed="rId2"/>
                <a:stretch>
                  <a:fillRect l="-406" t="-1737" b="-4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14</a:t>
            </a:fld>
            <a:endParaRPr lang="en-US"/>
          </a:p>
        </p:txBody>
      </p:sp>
      <p:grpSp>
        <p:nvGrpSpPr>
          <p:cNvPr id="61" name="Gruppieren 60"/>
          <p:cNvGrpSpPr/>
          <p:nvPr/>
        </p:nvGrpSpPr>
        <p:grpSpPr>
          <a:xfrm>
            <a:off x="995049" y="1596600"/>
            <a:ext cx="2908661" cy="2650460"/>
            <a:chOff x="4796392" y="3018611"/>
            <a:chExt cx="2908661" cy="2650460"/>
          </a:xfrm>
        </p:grpSpPr>
        <p:sp>
          <p:nvSpPr>
            <p:cNvPr id="59" name="Rechteck 58"/>
            <p:cNvSpPr/>
            <p:nvPr/>
          </p:nvSpPr>
          <p:spPr>
            <a:xfrm>
              <a:off x="5470375" y="4073808"/>
              <a:ext cx="1556048" cy="536165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a + b = c</a:t>
              </a:r>
            </a:p>
          </p:txBody>
        </p:sp>
        <p:sp>
          <p:nvSpPr>
            <p:cNvPr id="50" name="Oval 7"/>
            <p:cNvSpPr/>
            <p:nvPr/>
          </p:nvSpPr>
          <p:spPr>
            <a:xfrm>
              <a:off x="5945470" y="5093433"/>
              <a:ext cx="605860" cy="57220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8"/>
            <p:cNvSpPr/>
            <p:nvPr/>
          </p:nvSpPr>
          <p:spPr>
            <a:xfrm>
              <a:off x="4796392" y="3018611"/>
              <a:ext cx="605860" cy="57220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10"/>
            <p:cNvSpPr/>
            <p:nvPr/>
          </p:nvSpPr>
          <p:spPr>
            <a:xfrm>
              <a:off x="7094548" y="3018611"/>
              <a:ext cx="605860" cy="57220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39"/>
            <p:cNvCxnSpPr>
              <a:cxnSpLocks/>
              <a:stCxn id="50" idx="0"/>
            </p:cNvCxnSpPr>
            <p:nvPr/>
          </p:nvCxnSpPr>
          <p:spPr>
            <a:xfrm flipV="1">
              <a:off x="6248400" y="4628223"/>
              <a:ext cx="0" cy="46521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60"/>
            <p:cNvCxnSpPr>
              <a:cxnSpLocks/>
              <a:stCxn id="51" idx="5"/>
            </p:cNvCxnSpPr>
            <p:nvPr/>
          </p:nvCxnSpPr>
          <p:spPr>
            <a:xfrm>
              <a:off x="5313526" y="3507015"/>
              <a:ext cx="720670" cy="63280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63"/>
            <p:cNvCxnSpPr>
              <a:cxnSpLocks/>
              <a:endCxn id="52" idx="3"/>
            </p:cNvCxnSpPr>
            <p:nvPr/>
          </p:nvCxnSpPr>
          <p:spPr>
            <a:xfrm flipV="1">
              <a:off x="6462604" y="3507015"/>
              <a:ext cx="720670" cy="63280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99"/>
            <p:cNvSpPr/>
            <p:nvPr/>
          </p:nvSpPr>
          <p:spPr>
            <a:xfrm>
              <a:off x="5950115" y="5096870"/>
              <a:ext cx="605860" cy="57220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57" name="Oval 100"/>
            <p:cNvSpPr/>
            <p:nvPr/>
          </p:nvSpPr>
          <p:spPr>
            <a:xfrm>
              <a:off x="4801037" y="3022048"/>
              <a:ext cx="605860" cy="57220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58" name="Oval 101"/>
            <p:cNvSpPr/>
            <p:nvPr/>
          </p:nvSpPr>
          <p:spPr>
            <a:xfrm>
              <a:off x="7099193" y="3022048"/>
              <a:ext cx="605860" cy="57220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</p:grpSp>
      <p:sp>
        <p:nvSpPr>
          <p:cNvPr id="64" name="Pfeil: nach rechts 63"/>
          <p:cNvSpPr/>
          <p:nvPr/>
        </p:nvSpPr>
        <p:spPr>
          <a:xfrm>
            <a:off x="4112678" y="2432096"/>
            <a:ext cx="1956816" cy="9692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Hilfsvariable z</a:t>
            </a:r>
          </a:p>
        </p:txBody>
      </p:sp>
      <p:grpSp>
        <p:nvGrpSpPr>
          <p:cNvPr id="69" name="Gruppieren 68"/>
          <p:cNvGrpSpPr/>
          <p:nvPr/>
        </p:nvGrpSpPr>
        <p:grpSpPr>
          <a:xfrm>
            <a:off x="6032012" y="1593449"/>
            <a:ext cx="3190268" cy="3022943"/>
            <a:chOff x="6032012" y="2866211"/>
            <a:chExt cx="3190268" cy="3022943"/>
          </a:xfrm>
        </p:grpSpPr>
        <p:grpSp>
          <p:nvGrpSpPr>
            <p:cNvPr id="62" name="Gruppieren 61"/>
            <p:cNvGrpSpPr/>
            <p:nvPr/>
          </p:nvGrpSpPr>
          <p:grpSpPr>
            <a:xfrm>
              <a:off x="6169779" y="2866211"/>
              <a:ext cx="2908661" cy="2650460"/>
              <a:chOff x="4643992" y="2866211"/>
              <a:chExt cx="2908661" cy="2650460"/>
            </a:xfrm>
          </p:grpSpPr>
          <p:sp>
            <p:nvSpPr>
              <p:cNvPr id="47" name="Rechteck 46"/>
              <p:cNvSpPr/>
              <p:nvPr/>
            </p:nvSpPr>
            <p:spPr>
              <a:xfrm>
                <a:off x="5317976" y="3912394"/>
                <a:ext cx="1556047" cy="5668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" name="Oval 7"/>
              <p:cNvSpPr/>
              <p:nvPr/>
            </p:nvSpPr>
            <p:spPr>
              <a:xfrm>
                <a:off x="5793070" y="4941033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8"/>
              <p:cNvSpPr/>
              <p:nvPr/>
            </p:nvSpPr>
            <p:spPr>
              <a:xfrm>
                <a:off x="4643992" y="2866211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10"/>
              <p:cNvSpPr/>
              <p:nvPr/>
            </p:nvSpPr>
            <p:spPr>
              <a:xfrm>
                <a:off x="6942148" y="2866211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Connector 39"/>
              <p:cNvCxnSpPr>
                <a:cxnSpLocks/>
                <a:stCxn id="20" idx="0"/>
              </p:cNvCxnSpPr>
              <p:nvPr/>
            </p:nvCxnSpPr>
            <p:spPr>
              <a:xfrm flipV="1">
                <a:off x="6096000" y="4475823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60"/>
              <p:cNvCxnSpPr>
                <a:cxnSpLocks/>
                <a:stCxn id="21" idx="5"/>
              </p:cNvCxnSpPr>
              <p:nvPr/>
            </p:nvCxnSpPr>
            <p:spPr>
              <a:xfrm>
                <a:off x="5161126" y="3354615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63"/>
              <p:cNvCxnSpPr>
                <a:cxnSpLocks/>
                <a:endCxn id="23" idx="3"/>
              </p:cNvCxnSpPr>
              <p:nvPr/>
            </p:nvCxnSpPr>
            <p:spPr>
              <a:xfrm flipV="1">
                <a:off x="6310204" y="3354615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Oval 99"/>
              <p:cNvSpPr/>
              <p:nvPr/>
            </p:nvSpPr>
            <p:spPr>
              <a:xfrm>
                <a:off x="5797715" y="4944470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</a:t>
                </a:r>
              </a:p>
            </p:txBody>
          </p:sp>
          <p:sp>
            <p:nvSpPr>
              <p:cNvPr id="44" name="Oval 100"/>
              <p:cNvSpPr/>
              <p:nvPr/>
            </p:nvSpPr>
            <p:spPr>
              <a:xfrm>
                <a:off x="4648637" y="2869648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</a:p>
            </p:txBody>
          </p:sp>
          <p:sp>
            <p:nvSpPr>
              <p:cNvPr id="45" name="Oval 101"/>
              <p:cNvSpPr/>
              <p:nvPr/>
            </p:nvSpPr>
            <p:spPr>
              <a:xfrm>
                <a:off x="6946793" y="2869648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</a:t>
                </a:r>
              </a:p>
            </p:txBody>
          </p:sp>
          <p:sp>
            <p:nvSpPr>
              <p:cNvPr id="48" name="Rechteck 47"/>
              <p:cNvSpPr/>
              <p:nvPr/>
            </p:nvSpPr>
            <p:spPr>
              <a:xfrm>
                <a:off x="5317975" y="3921408"/>
                <a:ext cx="1556048" cy="53616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z:=(a,b,c)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7"/>
                <p:cNvSpPr txBox="1"/>
                <p:nvPr/>
              </p:nvSpPr>
              <p:spPr>
                <a:xfrm>
                  <a:off x="6032012" y="3453346"/>
                  <a:ext cx="88139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2012" y="3453346"/>
                  <a:ext cx="881395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7"/>
                <p:cNvSpPr txBox="1"/>
                <p:nvPr/>
              </p:nvSpPr>
              <p:spPr>
                <a:xfrm>
                  <a:off x="7178427" y="5519822"/>
                  <a:ext cx="8867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8427" y="5519822"/>
                  <a:ext cx="886717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7"/>
                <p:cNvSpPr txBox="1"/>
                <p:nvPr/>
              </p:nvSpPr>
              <p:spPr>
                <a:xfrm>
                  <a:off x="8335563" y="3450317"/>
                  <a:ext cx="8867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b="0" i="0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5563" y="3450317"/>
                  <a:ext cx="88671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9902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Aufgabe 1c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Jetzt können binäre </a:t>
                </a:r>
                <a:r>
                  <a:rPr lang="de-DE" dirty="0" err="1"/>
                  <a:t>Constraints</a:t>
                </a:r>
                <a:r>
                  <a:rPr lang="de-DE" dirty="0"/>
                  <a:t> zwischen den Variablenpaaren {</a:t>
                </a:r>
                <a:r>
                  <a:rPr lang="de-DE" dirty="0" err="1"/>
                  <a:t>a,z</a:t>
                </a:r>
                <a:r>
                  <a:rPr lang="de-DE" dirty="0"/>
                  <a:t>}, {</a:t>
                </a:r>
                <a:r>
                  <a:rPr lang="de-DE" dirty="0" err="1"/>
                  <a:t>b,z</a:t>
                </a:r>
                <a:r>
                  <a:rPr lang="de-DE" dirty="0"/>
                  <a:t>}, {</a:t>
                </a:r>
                <a:r>
                  <a:rPr lang="de-DE" dirty="0" err="1"/>
                  <a:t>c,z</a:t>
                </a:r>
                <a:r>
                  <a:rPr lang="de-DE" dirty="0"/>
                  <a:t>} aufgestellt werden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sub>
                    </m:sSub>
                    <m:r>
                      <a:rPr lang="de-DE" i="0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de-DE" b="0" i="0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de-DE" i="0" dirty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de-DE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de-DE" i="0" dirty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de-DE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de-DE" i="0" dirty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de-DE" b="0" i="0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e>
                        </m:d>
                      </m:sub>
                    </m:sSub>
                    <m:r>
                      <a:rPr lang="de-DE" i="0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de-DE" b="0" i="0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de-DE" i="0" dirty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de-DE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de-DE" i="0" dirty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de-DE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de-DE" i="0" dirty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de-DE" b="0" i="0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sub>
                    </m:sSub>
                    <m:r>
                      <a:rPr lang="de-DE" i="0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de-DE" b="0" i="0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de-DE" i="0" dirty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de-DE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de-DE" i="0" dirty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de-DE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de-DE" i="0" dirty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de-DE" b="0" i="0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e>
                    </m:d>
                  </m:oMath>
                </a14:m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Analog kann jede n-</a:t>
                </a:r>
                <a:r>
                  <a:rPr lang="de-DE" dirty="0" err="1"/>
                  <a:t>äre</a:t>
                </a:r>
                <a:r>
                  <a:rPr lang="de-DE" dirty="0"/>
                  <a:t> </a:t>
                </a:r>
                <a:r>
                  <a:rPr lang="de-DE" dirty="0" err="1"/>
                  <a:t>Constraint</a:t>
                </a:r>
                <a:r>
                  <a:rPr lang="de-DE" dirty="0"/>
                  <a:t> in einen Verbund aus n binären </a:t>
                </a:r>
                <a:r>
                  <a:rPr lang="de-DE" dirty="0" err="1"/>
                  <a:t>Constraints</a:t>
                </a:r>
                <a:r>
                  <a:rPr lang="de-DE" dirty="0"/>
                  <a:t> reduziert werden </a:t>
                </a:r>
              </a:p>
              <a:p>
                <a:r>
                  <a:rPr lang="de-DE" dirty="0"/>
                  <a:t>Diese bestehen aus einer Hilfsvariable und den ursprünglichen Variablen</a:t>
                </a:r>
              </a:p>
              <a:p>
                <a:r>
                  <a:rPr lang="de-DE" dirty="0"/>
                  <a:t>Die Domäne der Hilfsvariable besteht aus dem kartesischen Produkt der </a:t>
                </a:r>
                <a:r>
                  <a:rPr lang="de-DE"/>
                  <a:t>ursprünglichen Variablen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737" r="-12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 10"/>
              <p:cNvSpPr/>
              <p:nvPr/>
            </p:nvSpPr>
            <p:spPr>
              <a:xfrm>
                <a:off x="9912257" y="1943100"/>
                <a:ext cx="1441543" cy="1469571"/>
              </a:xfrm>
              <a:prstGeom prst="rect">
                <a:avLst/>
              </a:prstGeom>
              <a:solidFill>
                <a:srgbClr val="000000">
                  <a:alpha val="25000"/>
                </a:srgb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 err="1">
                    <a:latin typeface="Cambria Math" panose="02040503050406030204" pitchFamily="18" charset="0"/>
                  </a:rPr>
                  <a:t>Erinnerung</a:t>
                </a:r>
                <a:r>
                  <a:rPr lang="en-US" dirty="0">
                    <a:latin typeface="Cambria Math" panose="02040503050406030204" pitchFamily="18" charset="0"/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0↦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0,0,0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1↦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0,1,1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2↦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1,0,1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de-DE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1,1,2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Rechteck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2257" y="1943100"/>
                <a:ext cx="1441543" cy="1469571"/>
              </a:xfrm>
              <a:prstGeom prst="rect">
                <a:avLst/>
              </a:prstGeom>
              <a:blipFill>
                <a:blip r:embed="rId3"/>
                <a:stretch>
                  <a:fillRect l="-2058" t="-1215" r="-412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4438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Aufgabe 1d, </a:t>
            </a:r>
            <a:r>
              <a:rPr lang="en-US" dirty="0" err="1"/>
              <a:t>nach</a:t>
            </a:r>
            <a:r>
              <a:rPr lang="en-US" dirty="0"/>
              <a:t> MRV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16</a:t>
            </a:fld>
            <a:endParaRPr lang="en-US"/>
          </a:p>
        </p:txBody>
      </p:sp>
      <p:grpSp>
        <p:nvGrpSpPr>
          <p:cNvPr id="88" name="Group 87"/>
          <p:cNvGrpSpPr/>
          <p:nvPr/>
        </p:nvGrpSpPr>
        <p:grpSpPr>
          <a:xfrm>
            <a:off x="6677220" y="1506265"/>
            <a:ext cx="4073330" cy="4046369"/>
            <a:chOff x="6613720" y="1582465"/>
            <a:chExt cx="4073330" cy="4046369"/>
          </a:xfrm>
        </p:grpSpPr>
        <p:sp>
          <p:nvSpPr>
            <p:cNvPr id="50" name="Oval 49"/>
            <p:cNvSpPr/>
            <p:nvPr/>
          </p:nvSpPr>
          <p:spPr>
            <a:xfrm>
              <a:off x="6613720" y="2251483"/>
              <a:ext cx="764980" cy="670308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WA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7894930" y="1582465"/>
              <a:ext cx="764980" cy="67030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NT</a:t>
              </a:r>
            </a:p>
          </p:txBody>
        </p:sp>
        <p:sp>
          <p:nvSpPr>
            <p:cNvPr id="52" name="Oval 51"/>
            <p:cNvSpPr/>
            <p:nvPr/>
          </p:nvSpPr>
          <p:spPr>
            <a:xfrm>
              <a:off x="7928170" y="3049768"/>
              <a:ext cx="764980" cy="67030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9539580" y="1942637"/>
              <a:ext cx="764980" cy="67030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Q</a:t>
              </a:r>
            </a:p>
          </p:txBody>
        </p:sp>
        <p:sp>
          <p:nvSpPr>
            <p:cNvPr id="54" name="Oval 53"/>
            <p:cNvSpPr/>
            <p:nvPr/>
          </p:nvSpPr>
          <p:spPr>
            <a:xfrm>
              <a:off x="9922070" y="3071482"/>
              <a:ext cx="764980" cy="67030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NSW</a:t>
              </a:r>
            </a:p>
          </p:txBody>
        </p:sp>
        <p:sp>
          <p:nvSpPr>
            <p:cNvPr id="55" name="Oval 54"/>
            <p:cNvSpPr/>
            <p:nvPr/>
          </p:nvSpPr>
          <p:spPr>
            <a:xfrm>
              <a:off x="9117500" y="4032751"/>
              <a:ext cx="764980" cy="670308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9421910" y="4958526"/>
              <a:ext cx="764980" cy="67030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</a:p>
          </p:txBody>
        </p:sp>
        <p:cxnSp>
          <p:nvCxnSpPr>
            <p:cNvPr id="57" name="Straight Connector 56"/>
            <p:cNvCxnSpPr>
              <a:cxnSpLocks/>
              <a:endCxn id="51" idx="3"/>
            </p:cNvCxnSpPr>
            <p:nvPr/>
          </p:nvCxnSpPr>
          <p:spPr>
            <a:xfrm flipV="1">
              <a:off x="7292071" y="2154609"/>
              <a:ext cx="714888" cy="19439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cxnSpLocks/>
              <a:stCxn id="51" idx="5"/>
              <a:endCxn id="53" idx="2"/>
            </p:cNvCxnSpPr>
            <p:nvPr/>
          </p:nvCxnSpPr>
          <p:spPr>
            <a:xfrm>
              <a:off x="8547881" y="2154609"/>
              <a:ext cx="991699" cy="123182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cxnSpLocks/>
              <a:stCxn id="52" idx="0"/>
              <a:endCxn id="51" idx="4"/>
            </p:cNvCxnSpPr>
            <p:nvPr/>
          </p:nvCxnSpPr>
          <p:spPr>
            <a:xfrm flipH="1" flipV="1">
              <a:off x="8277420" y="2252773"/>
              <a:ext cx="33240" cy="796995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cxnSpLocks/>
              <a:stCxn id="50" idx="5"/>
              <a:endCxn id="52" idx="1"/>
            </p:cNvCxnSpPr>
            <p:nvPr/>
          </p:nvCxnSpPr>
          <p:spPr>
            <a:xfrm>
              <a:off x="7266671" y="2823627"/>
              <a:ext cx="773528" cy="324305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cxnSpLocks/>
              <a:stCxn id="52" idx="7"/>
              <a:endCxn id="53" idx="3"/>
            </p:cNvCxnSpPr>
            <p:nvPr/>
          </p:nvCxnSpPr>
          <p:spPr>
            <a:xfrm flipV="1">
              <a:off x="8581121" y="2514781"/>
              <a:ext cx="1070488" cy="633151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cxnSpLocks/>
              <a:stCxn id="54" idx="0"/>
              <a:endCxn id="53" idx="5"/>
            </p:cNvCxnSpPr>
            <p:nvPr/>
          </p:nvCxnSpPr>
          <p:spPr>
            <a:xfrm flipH="1" flipV="1">
              <a:off x="10192531" y="2514781"/>
              <a:ext cx="112029" cy="556701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cxnSpLocks/>
              <a:stCxn id="52" idx="6"/>
              <a:endCxn id="54" idx="2"/>
            </p:cNvCxnSpPr>
            <p:nvPr/>
          </p:nvCxnSpPr>
          <p:spPr>
            <a:xfrm>
              <a:off x="8693150" y="3384922"/>
              <a:ext cx="1228920" cy="2171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cxnSpLocks/>
              <a:stCxn id="52" idx="5"/>
              <a:endCxn id="55" idx="1"/>
            </p:cNvCxnSpPr>
            <p:nvPr/>
          </p:nvCxnSpPr>
          <p:spPr>
            <a:xfrm>
              <a:off x="8581121" y="3621912"/>
              <a:ext cx="648408" cy="509003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cxnSpLocks/>
              <a:endCxn id="54" idx="4"/>
            </p:cNvCxnSpPr>
            <p:nvPr/>
          </p:nvCxnSpPr>
          <p:spPr>
            <a:xfrm flipV="1">
              <a:off x="9790246" y="3741790"/>
              <a:ext cx="514314" cy="389126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Content Placeholder 2"/>
          <p:cNvSpPr txBox="1">
            <a:spLocks/>
          </p:cNvSpPr>
          <p:nvPr/>
        </p:nvSpPr>
        <p:spPr>
          <a:xfrm>
            <a:off x="990600" y="1415591"/>
            <a:ext cx="4895850" cy="4913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Calibri" panose="020F0502020204030204" pitchFamily="34" charset="0"/>
              <a:buChar char="‒"/>
              <a:defRPr sz="20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WA </a:t>
            </a:r>
            <a:r>
              <a:rPr lang="en-US" dirty="0">
                <a:sym typeface="Wingdings" panose="05000000000000000000" pitchFamily="2" charset="2"/>
              </a:rPr>
              <a:t> rot</a:t>
            </a:r>
          </a:p>
          <a:p>
            <a:r>
              <a:rPr lang="en-US" dirty="0">
                <a:sym typeface="Wingdings" panose="05000000000000000000" pitchFamily="2" charset="2"/>
              </a:rPr>
              <a:t>V  </a:t>
            </a:r>
            <a:r>
              <a:rPr lang="en-US" dirty="0" err="1">
                <a:sym typeface="Wingdings" panose="05000000000000000000" pitchFamily="2" charset="2"/>
              </a:rPr>
              <a:t>blau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7330171" y="3443599"/>
            <a:ext cx="824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{</a:t>
            </a:r>
            <a:r>
              <a:rPr lang="en-US" sz="2000" dirty="0" err="1"/>
              <a:t>grün</a:t>
            </a:r>
            <a:r>
              <a:rPr lang="en-US" sz="2000" dirty="0"/>
              <a:t>}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8951428" y="5536615"/>
            <a:ext cx="1826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{</a:t>
            </a:r>
            <a:r>
              <a:rPr lang="en-US" sz="2000" dirty="0" err="1"/>
              <a:t>blau</a:t>
            </a:r>
            <a:r>
              <a:rPr lang="en-US" sz="2000" dirty="0"/>
              <a:t>, </a:t>
            </a:r>
            <a:r>
              <a:rPr lang="en-US" sz="2000" dirty="0" err="1"/>
              <a:t>grün</a:t>
            </a:r>
            <a:r>
              <a:rPr lang="en-US" sz="2000" dirty="0"/>
              <a:t>, rot}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0664986" y="2871677"/>
            <a:ext cx="12529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{</a:t>
            </a:r>
            <a:r>
              <a:rPr lang="en-US" sz="2000" dirty="0" err="1"/>
              <a:t>grün</a:t>
            </a:r>
            <a:r>
              <a:rPr lang="en-US" sz="2000" dirty="0"/>
              <a:t>, rot}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9982200" y="1511880"/>
            <a:ext cx="1826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{</a:t>
            </a:r>
            <a:r>
              <a:rPr lang="en-US" sz="2000" dirty="0" err="1"/>
              <a:t>blau</a:t>
            </a:r>
            <a:r>
              <a:rPr lang="en-US" sz="2000" dirty="0"/>
              <a:t>, </a:t>
            </a:r>
            <a:r>
              <a:rPr lang="en-US" sz="2000" dirty="0" err="1"/>
              <a:t>grün</a:t>
            </a:r>
            <a:r>
              <a:rPr lang="en-US" sz="2000" dirty="0"/>
              <a:t>, rot}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899145" y="1079777"/>
            <a:ext cx="1398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{</a:t>
            </a:r>
            <a:r>
              <a:rPr lang="en-US" sz="2000" dirty="0" err="1"/>
              <a:t>blau</a:t>
            </a:r>
            <a:r>
              <a:rPr lang="en-US" sz="2000" dirty="0"/>
              <a:t>, </a:t>
            </a:r>
            <a:r>
              <a:rPr lang="en-US" sz="2000" dirty="0" err="1"/>
              <a:t>grün</a:t>
            </a:r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88534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Aufgabe 1d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17</a:t>
            </a:fld>
            <a:endParaRPr lang="en-US"/>
          </a:p>
        </p:txBody>
      </p:sp>
      <p:grpSp>
        <p:nvGrpSpPr>
          <p:cNvPr id="88" name="Group 87"/>
          <p:cNvGrpSpPr/>
          <p:nvPr/>
        </p:nvGrpSpPr>
        <p:grpSpPr>
          <a:xfrm>
            <a:off x="6677220" y="1506265"/>
            <a:ext cx="4073330" cy="4046369"/>
            <a:chOff x="6613720" y="1582465"/>
            <a:chExt cx="4073330" cy="4046369"/>
          </a:xfrm>
        </p:grpSpPr>
        <p:sp>
          <p:nvSpPr>
            <p:cNvPr id="50" name="Oval 49"/>
            <p:cNvSpPr/>
            <p:nvPr/>
          </p:nvSpPr>
          <p:spPr>
            <a:xfrm>
              <a:off x="6613720" y="2251483"/>
              <a:ext cx="764980" cy="670308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WA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7894930" y="1582465"/>
              <a:ext cx="764980" cy="67030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NT</a:t>
              </a:r>
            </a:p>
          </p:txBody>
        </p:sp>
        <p:sp>
          <p:nvSpPr>
            <p:cNvPr id="52" name="Oval 51"/>
            <p:cNvSpPr/>
            <p:nvPr/>
          </p:nvSpPr>
          <p:spPr>
            <a:xfrm>
              <a:off x="7928170" y="3049768"/>
              <a:ext cx="764980" cy="670308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9539580" y="1942637"/>
              <a:ext cx="764980" cy="67030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Q</a:t>
              </a:r>
            </a:p>
          </p:txBody>
        </p:sp>
        <p:sp>
          <p:nvSpPr>
            <p:cNvPr id="54" name="Oval 53"/>
            <p:cNvSpPr/>
            <p:nvPr/>
          </p:nvSpPr>
          <p:spPr>
            <a:xfrm>
              <a:off x="9922070" y="3071482"/>
              <a:ext cx="764980" cy="67030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NSW</a:t>
              </a:r>
            </a:p>
          </p:txBody>
        </p:sp>
        <p:sp>
          <p:nvSpPr>
            <p:cNvPr id="55" name="Oval 54"/>
            <p:cNvSpPr/>
            <p:nvPr/>
          </p:nvSpPr>
          <p:spPr>
            <a:xfrm>
              <a:off x="9117500" y="4032751"/>
              <a:ext cx="764980" cy="670308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9421910" y="4958526"/>
              <a:ext cx="764980" cy="67030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</a:p>
          </p:txBody>
        </p:sp>
        <p:cxnSp>
          <p:nvCxnSpPr>
            <p:cNvPr id="57" name="Straight Connector 56"/>
            <p:cNvCxnSpPr>
              <a:cxnSpLocks/>
              <a:endCxn id="51" idx="3"/>
            </p:cNvCxnSpPr>
            <p:nvPr/>
          </p:nvCxnSpPr>
          <p:spPr>
            <a:xfrm flipV="1">
              <a:off x="7292071" y="2154609"/>
              <a:ext cx="714888" cy="19439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cxnSpLocks/>
              <a:stCxn id="51" idx="5"/>
              <a:endCxn id="53" idx="2"/>
            </p:cNvCxnSpPr>
            <p:nvPr/>
          </p:nvCxnSpPr>
          <p:spPr>
            <a:xfrm>
              <a:off x="8547881" y="2154609"/>
              <a:ext cx="991699" cy="123182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cxnSpLocks/>
              <a:stCxn id="52" idx="0"/>
              <a:endCxn id="51" idx="4"/>
            </p:cNvCxnSpPr>
            <p:nvPr/>
          </p:nvCxnSpPr>
          <p:spPr>
            <a:xfrm flipH="1" flipV="1">
              <a:off x="8277420" y="2252773"/>
              <a:ext cx="33240" cy="796995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cxnSpLocks/>
              <a:stCxn id="50" idx="5"/>
              <a:endCxn id="52" idx="1"/>
            </p:cNvCxnSpPr>
            <p:nvPr/>
          </p:nvCxnSpPr>
          <p:spPr>
            <a:xfrm>
              <a:off x="7266671" y="2823627"/>
              <a:ext cx="773528" cy="324305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cxnSpLocks/>
              <a:stCxn id="52" idx="7"/>
              <a:endCxn id="53" idx="3"/>
            </p:cNvCxnSpPr>
            <p:nvPr/>
          </p:nvCxnSpPr>
          <p:spPr>
            <a:xfrm flipV="1">
              <a:off x="8581121" y="2514781"/>
              <a:ext cx="1070488" cy="633151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cxnSpLocks/>
              <a:stCxn id="54" idx="0"/>
              <a:endCxn id="53" idx="5"/>
            </p:cNvCxnSpPr>
            <p:nvPr/>
          </p:nvCxnSpPr>
          <p:spPr>
            <a:xfrm flipH="1" flipV="1">
              <a:off x="10192531" y="2514781"/>
              <a:ext cx="112029" cy="556701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cxnSpLocks/>
              <a:stCxn id="52" idx="6"/>
              <a:endCxn id="54" idx="2"/>
            </p:cNvCxnSpPr>
            <p:nvPr/>
          </p:nvCxnSpPr>
          <p:spPr>
            <a:xfrm>
              <a:off x="8693150" y="3384922"/>
              <a:ext cx="1228920" cy="2171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cxnSpLocks/>
              <a:stCxn id="52" idx="5"/>
              <a:endCxn id="55" idx="1"/>
            </p:cNvCxnSpPr>
            <p:nvPr/>
          </p:nvCxnSpPr>
          <p:spPr>
            <a:xfrm>
              <a:off x="8581121" y="3621912"/>
              <a:ext cx="648408" cy="509003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cxnSpLocks/>
              <a:endCxn id="54" idx="4"/>
            </p:cNvCxnSpPr>
            <p:nvPr/>
          </p:nvCxnSpPr>
          <p:spPr>
            <a:xfrm flipV="1">
              <a:off x="9790246" y="3741790"/>
              <a:ext cx="514314" cy="389126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Content Placeholder 2"/>
          <p:cNvSpPr txBox="1">
            <a:spLocks/>
          </p:cNvSpPr>
          <p:nvPr/>
        </p:nvSpPr>
        <p:spPr>
          <a:xfrm>
            <a:off x="990600" y="1415591"/>
            <a:ext cx="4895850" cy="4913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Calibri" panose="020F0502020204030204" pitchFamily="34" charset="0"/>
              <a:buChar char="‒"/>
              <a:defRPr sz="20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grün</a:t>
            </a:r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8951428" y="5536615"/>
            <a:ext cx="1826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{</a:t>
            </a:r>
            <a:r>
              <a:rPr lang="en-US" sz="2000" dirty="0" err="1"/>
              <a:t>blau</a:t>
            </a:r>
            <a:r>
              <a:rPr lang="en-US" sz="2000" dirty="0"/>
              <a:t>, </a:t>
            </a:r>
            <a:r>
              <a:rPr lang="en-US" sz="2000" dirty="0" err="1"/>
              <a:t>grün</a:t>
            </a:r>
            <a:r>
              <a:rPr lang="en-US" sz="2000" dirty="0"/>
              <a:t>, rot}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0664986" y="2871677"/>
            <a:ext cx="651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{rot}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9982200" y="1511880"/>
            <a:ext cx="1225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{</a:t>
            </a:r>
            <a:r>
              <a:rPr lang="en-US" sz="2000" dirty="0" err="1"/>
              <a:t>blau</a:t>
            </a:r>
            <a:r>
              <a:rPr lang="en-US" sz="2000" dirty="0"/>
              <a:t>, rot}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899145" y="1079777"/>
            <a:ext cx="797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{</a:t>
            </a:r>
            <a:r>
              <a:rPr lang="en-US" sz="2000" dirty="0" err="1"/>
              <a:t>blau</a:t>
            </a:r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9763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Aufgabe 1d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18</a:t>
            </a:fld>
            <a:endParaRPr lang="en-US"/>
          </a:p>
        </p:txBody>
      </p:sp>
      <p:grpSp>
        <p:nvGrpSpPr>
          <p:cNvPr id="88" name="Group 87"/>
          <p:cNvGrpSpPr/>
          <p:nvPr/>
        </p:nvGrpSpPr>
        <p:grpSpPr>
          <a:xfrm>
            <a:off x="6677220" y="1506265"/>
            <a:ext cx="4073330" cy="4046369"/>
            <a:chOff x="6613720" y="1582465"/>
            <a:chExt cx="4073330" cy="4046369"/>
          </a:xfrm>
        </p:grpSpPr>
        <p:sp>
          <p:nvSpPr>
            <p:cNvPr id="50" name="Oval 49"/>
            <p:cNvSpPr/>
            <p:nvPr/>
          </p:nvSpPr>
          <p:spPr>
            <a:xfrm>
              <a:off x="6613720" y="2251483"/>
              <a:ext cx="764980" cy="670308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WA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7894930" y="1582465"/>
              <a:ext cx="764980" cy="670308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NT</a:t>
              </a:r>
            </a:p>
          </p:txBody>
        </p:sp>
        <p:sp>
          <p:nvSpPr>
            <p:cNvPr id="52" name="Oval 51"/>
            <p:cNvSpPr/>
            <p:nvPr/>
          </p:nvSpPr>
          <p:spPr>
            <a:xfrm>
              <a:off x="7928170" y="3049768"/>
              <a:ext cx="764980" cy="670308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9539580" y="1942637"/>
              <a:ext cx="764980" cy="67030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Q</a:t>
              </a:r>
            </a:p>
          </p:txBody>
        </p:sp>
        <p:sp>
          <p:nvSpPr>
            <p:cNvPr id="54" name="Oval 53"/>
            <p:cNvSpPr/>
            <p:nvPr/>
          </p:nvSpPr>
          <p:spPr>
            <a:xfrm>
              <a:off x="9922070" y="3071482"/>
              <a:ext cx="764980" cy="670308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NSW</a:t>
              </a:r>
            </a:p>
          </p:txBody>
        </p:sp>
        <p:sp>
          <p:nvSpPr>
            <p:cNvPr id="55" name="Oval 54"/>
            <p:cNvSpPr/>
            <p:nvPr/>
          </p:nvSpPr>
          <p:spPr>
            <a:xfrm>
              <a:off x="9117500" y="4032751"/>
              <a:ext cx="764980" cy="670308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9421910" y="4958526"/>
              <a:ext cx="764980" cy="67030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</a:p>
          </p:txBody>
        </p:sp>
        <p:cxnSp>
          <p:nvCxnSpPr>
            <p:cNvPr id="57" name="Straight Connector 56"/>
            <p:cNvCxnSpPr>
              <a:cxnSpLocks/>
              <a:endCxn id="51" idx="3"/>
            </p:cNvCxnSpPr>
            <p:nvPr/>
          </p:nvCxnSpPr>
          <p:spPr>
            <a:xfrm flipV="1">
              <a:off x="7292071" y="2154609"/>
              <a:ext cx="714888" cy="19439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cxnSpLocks/>
              <a:stCxn id="51" idx="5"/>
              <a:endCxn id="53" idx="2"/>
            </p:cNvCxnSpPr>
            <p:nvPr/>
          </p:nvCxnSpPr>
          <p:spPr>
            <a:xfrm>
              <a:off x="8547881" y="2154609"/>
              <a:ext cx="991699" cy="123182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cxnSpLocks/>
              <a:stCxn id="52" idx="0"/>
              <a:endCxn id="51" idx="4"/>
            </p:cNvCxnSpPr>
            <p:nvPr/>
          </p:nvCxnSpPr>
          <p:spPr>
            <a:xfrm flipH="1" flipV="1">
              <a:off x="8277420" y="2252773"/>
              <a:ext cx="33240" cy="796995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cxnSpLocks/>
              <a:stCxn id="50" idx="5"/>
              <a:endCxn id="52" idx="1"/>
            </p:cNvCxnSpPr>
            <p:nvPr/>
          </p:nvCxnSpPr>
          <p:spPr>
            <a:xfrm>
              <a:off x="7266671" y="2823627"/>
              <a:ext cx="773528" cy="324305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cxnSpLocks/>
              <a:stCxn id="52" idx="7"/>
              <a:endCxn id="53" idx="3"/>
            </p:cNvCxnSpPr>
            <p:nvPr/>
          </p:nvCxnSpPr>
          <p:spPr>
            <a:xfrm flipV="1">
              <a:off x="8581121" y="2514781"/>
              <a:ext cx="1070488" cy="633151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cxnSpLocks/>
              <a:stCxn id="54" idx="0"/>
              <a:endCxn id="53" idx="5"/>
            </p:cNvCxnSpPr>
            <p:nvPr/>
          </p:nvCxnSpPr>
          <p:spPr>
            <a:xfrm flipH="1" flipV="1">
              <a:off x="10192531" y="2514781"/>
              <a:ext cx="112029" cy="556701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cxnSpLocks/>
              <a:stCxn id="52" idx="6"/>
              <a:endCxn id="54" idx="2"/>
            </p:cNvCxnSpPr>
            <p:nvPr/>
          </p:nvCxnSpPr>
          <p:spPr>
            <a:xfrm>
              <a:off x="8693150" y="3384922"/>
              <a:ext cx="1228920" cy="2171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cxnSpLocks/>
              <a:stCxn id="52" idx="5"/>
              <a:endCxn id="55" idx="1"/>
            </p:cNvCxnSpPr>
            <p:nvPr/>
          </p:nvCxnSpPr>
          <p:spPr>
            <a:xfrm>
              <a:off x="8581121" y="3621912"/>
              <a:ext cx="648408" cy="509003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cxnSpLocks/>
              <a:endCxn id="54" idx="4"/>
            </p:cNvCxnSpPr>
            <p:nvPr/>
          </p:nvCxnSpPr>
          <p:spPr>
            <a:xfrm flipV="1">
              <a:off x="9790246" y="3741790"/>
              <a:ext cx="514314" cy="389126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Content Placeholder 2"/>
          <p:cNvSpPr txBox="1">
            <a:spLocks/>
          </p:cNvSpPr>
          <p:nvPr/>
        </p:nvSpPr>
        <p:spPr>
          <a:xfrm>
            <a:off x="990600" y="1415591"/>
            <a:ext cx="4895850" cy="4913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Calibri" panose="020F0502020204030204" pitchFamily="34" charset="0"/>
              <a:buChar char="‒"/>
              <a:defRPr sz="20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WA </a:t>
            </a:r>
            <a:r>
              <a:rPr lang="en-US" dirty="0">
                <a:sym typeface="Wingdings" panose="05000000000000000000" pitchFamily="2" charset="2"/>
              </a:rPr>
              <a:t> rot</a:t>
            </a:r>
          </a:p>
          <a:p>
            <a:r>
              <a:rPr lang="en-US" dirty="0">
                <a:sym typeface="Wingdings" panose="05000000000000000000" pitchFamily="2" charset="2"/>
              </a:rPr>
              <a:t>NT  </a:t>
            </a:r>
            <a:r>
              <a:rPr lang="en-US" dirty="0" err="1">
                <a:sym typeface="Wingdings" panose="05000000000000000000" pitchFamily="2" charset="2"/>
              </a:rPr>
              <a:t>blau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Keine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Farbe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für</a:t>
            </a:r>
            <a:r>
              <a:rPr lang="en-US" dirty="0">
                <a:sym typeface="Wingdings" panose="05000000000000000000" pitchFamily="2" charset="2"/>
              </a:rPr>
              <a:t> Quebec </a:t>
            </a:r>
            <a:r>
              <a:rPr lang="en-US" dirty="0" err="1">
                <a:sym typeface="Wingdings" panose="05000000000000000000" pitchFamily="2" charset="2"/>
              </a:rPr>
              <a:t>mehr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übrig</a:t>
            </a:r>
            <a:r>
              <a:rPr lang="en-US" dirty="0">
                <a:sym typeface="Wingdings" panose="05000000000000000000" pitchFamily="2" charset="2"/>
              </a:rPr>
              <a:t>!</a:t>
            </a:r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8951428" y="5536615"/>
            <a:ext cx="1826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{</a:t>
            </a:r>
            <a:r>
              <a:rPr lang="en-US" sz="2000" dirty="0" err="1"/>
              <a:t>blau</a:t>
            </a:r>
            <a:r>
              <a:rPr lang="en-US" sz="2000" dirty="0"/>
              <a:t>, </a:t>
            </a:r>
            <a:r>
              <a:rPr lang="en-US" sz="2000" dirty="0" err="1"/>
              <a:t>grün</a:t>
            </a:r>
            <a:r>
              <a:rPr lang="en-US" sz="2000" dirty="0"/>
              <a:t>, rot}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9982200" y="1511880"/>
                <a:ext cx="50526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{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000" dirty="0"/>
                  <a:t>}</a:t>
                </a:r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1511880"/>
                <a:ext cx="505267" cy="400110"/>
              </a:xfrm>
              <a:prstGeom prst="rect">
                <a:avLst/>
              </a:prstGeom>
              <a:blipFill>
                <a:blip r:embed="rId2"/>
                <a:stretch>
                  <a:fillRect l="-13415" t="-7576" r="-12195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5658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Aufgabe 1a)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2</a:t>
            </a:fld>
            <a:endParaRPr lang="en-US"/>
          </a:p>
        </p:txBody>
      </p:sp>
      <p:grpSp>
        <p:nvGrpSpPr>
          <p:cNvPr id="79" name="Group 78"/>
          <p:cNvGrpSpPr/>
          <p:nvPr/>
        </p:nvGrpSpPr>
        <p:grpSpPr>
          <a:xfrm>
            <a:off x="4378032" y="1727931"/>
            <a:ext cx="3338452" cy="3788740"/>
            <a:chOff x="4378032" y="1727931"/>
            <a:chExt cx="3338452" cy="3788740"/>
          </a:xfrm>
        </p:grpSpPr>
        <p:grpSp>
          <p:nvGrpSpPr>
            <p:cNvPr id="70" name="Group 69"/>
            <p:cNvGrpSpPr/>
            <p:nvPr/>
          </p:nvGrpSpPr>
          <p:grpSpPr>
            <a:xfrm>
              <a:off x="4643992" y="1828800"/>
              <a:ext cx="2908661" cy="3687871"/>
              <a:chOff x="4643992" y="1649286"/>
              <a:chExt cx="2908661" cy="3687871"/>
            </a:xfrm>
          </p:grpSpPr>
          <p:cxnSp>
            <p:nvCxnSpPr>
              <p:cNvPr id="17" name="Straight Connector 16"/>
              <p:cNvCxnSpPr>
                <a:cxnSpLocks/>
                <a:stCxn id="6" idx="0"/>
                <a:endCxn id="5" idx="4"/>
              </p:cNvCxnSpPr>
              <p:nvPr/>
            </p:nvCxnSpPr>
            <p:spPr>
              <a:xfrm flipV="1">
                <a:off x="6096000" y="2221487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cxnSpLocks/>
                <a:stCxn id="9" idx="7"/>
                <a:endCxn id="5" idx="3"/>
              </p:cNvCxnSpPr>
              <p:nvPr/>
            </p:nvCxnSpPr>
            <p:spPr>
              <a:xfrm flipV="1">
                <a:off x="5161126" y="2137690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Oval 4"/>
              <p:cNvSpPr/>
              <p:nvPr/>
            </p:nvSpPr>
            <p:spPr>
              <a:xfrm>
                <a:off x="5793070" y="164928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5793070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5793070" y="3724108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5793070" y="4761519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4643992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4643992" y="3724107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6942148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6942148" y="372410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Connector 19"/>
              <p:cNvCxnSpPr>
                <a:cxnSpLocks/>
                <a:stCxn id="11" idx="1"/>
                <a:endCxn id="5" idx="5"/>
              </p:cNvCxnSpPr>
              <p:nvPr/>
            </p:nvCxnSpPr>
            <p:spPr>
              <a:xfrm flipH="1" flipV="1">
                <a:off x="6310204" y="2137690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cxnSpLocks/>
                <a:stCxn id="10" idx="0"/>
                <a:endCxn id="9" idx="4"/>
              </p:cNvCxnSpPr>
              <p:nvPr/>
            </p:nvCxnSpPr>
            <p:spPr>
              <a:xfrm flipV="1">
                <a:off x="4946922" y="3258898"/>
                <a:ext cx="0" cy="465209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cxnSpLocks/>
                <a:stCxn id="7" idx="0"/>
                <a:endCxn id="6" idx="4"/>
              </p:cNvCxnSpPr>
              <p:nvPr/>
            </p:nvCxnSpPr>
            <p:spPr>
              <a:xfrm flipV="1">
                <a:off x="6096000" y="3258898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cxnSpLocks/>
                <a:stCxn id="12" idx="0"/>
                <a:endCxn id="11" idx="4"/>
              </p:cNvCxnSpPr>
              <p:nvPr/>
            </p:nvCxnSpPr>
            <p:spPr>
              <a:xfrm flipV="1">
                <a:off x="7245078" y="3258898"/>
                <a:ext cx="0" cy="46520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cxnSpLocks/>
                <a:stCxn id="8" idx="7"/>
                <a:endCxn id="12" idx="3"/>
              </p:cNvCxnSpPr>
              <p:nvPr/>
            </p:nvCxnSpPr>
            <p:spPr>
              <a:xfrm flipV="1">
                <a:off x="6310204" y="4212510"/>
                <a:ext cx="720670" cy="632806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cxnSpLocks/>
                <a:stCxn id="8" idx="0"/>
                <a:endCxn id="7" idx="4"/>
              </p:cNvCxnSpPr>
              <p:nvPr/>
            </p:nvCxnSpPr>
            <p:spPr>
              <a:xfrm flipV="1">
                <a:off x="6096000" y="4296309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cxnSpLocks/>
                <a:stCxn id="10" idx="5"/>
                <a:endCxn id="8" idx="1"/>
              </p:cNvCxnSpPr>
              <p:nvPr/>
            </p:nvCxnSpPr>
            <p:spPr>
              <a:xfrm>
                <a:off x="5161126" y="4212511"/>
                <a:ext cx="720670" cy="632805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cxnSpLocks/>
                <a:stCxn id="9" idx="6"/>
                <a:endCxn id="6" idx="2"/>
              </p:cNvCxnSpPr>
              <p:nvPr/>
            </p:nvCxnSpPr>
            <p:spPr>
              <a:xfrm>
                <a:off x="5249852" y="2972798"/>
                <a:ext cx="54321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cxnSpLocks/>
                <a:stCxn id="10" idx="6"/>
                <a:endCxn id="7" idx="2"/>
              </p:cNvCxnSpPr>
              <p:nvPr/>
            </p:nvCxnSpPr>
            <p:spPr>
              <a:xfrm>
                <a:off x="5249852" y="4010208"/>
                <a:ext cx="543218" cy="1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cxnSpLocks/>
                <a:stCxn id="6" idx="6"/>
                <a:endCxn id="11" idx="2"/>
              </p:cNvCxnSpPr>
              <p:nvPr/>
            </p:nvCxnSpPr>
            <p:spPr>
              <a:xfrm>
                <a:off x="6398930" y="2972798"/>
                <a:ext cx="54321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cxnSpLocks/>
                <a:stCxn id="7" idx="6"/>
                <a:endCxn id="12" idx="2"/>
              </p:cNvCxnSpPr>
              <p:nvPr/>
            </p:nvCxnSpPr>
            <p:spPr>
              <a:xfrm flipV="1">
                <a:off x="6398930" y="4010207"/>
                <a:ext cx="543218" cy="2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cxnSpLocks/>
                <a:stCxn id="10" idx="7"/>
                <a:endCxn id="6" idx="3"/>
              </p:cNvCxnSpPr>
              <p:nvPr/>
            </p:nvCxnSpPr>
            <p:spPr>
              <a:xfrm flipV="1">
                <a:off x="5161126" y="3175101"/>
                <a:ext cx="720670" cy="632803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cxnSpLocks/>
                <a:stCxn id="9" idx="5"/>
                <a:endCxn id="7" idx="1"/>
              </p:cNvCxnSpPr>
              <p:nvPr/>
            </p:nvCxnSpPr>
            <p:spPr>
              <a:xfrm>
                <a:off x="5161126" y="3175101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>
                <a:cxnSpLocks/>
                <a:stCxn id="7" idx="7"/>
                <a:endCxn id="11" idx="3"/>
              </p:cNvCxnSpPr>
              <p:nvPr/>
            </p:nvCxnSpPr>
            <p:spPr>
              <a:xfrm flipV="1">
                <a:off x="6310204" y="3175101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cxnSpLocks/>
                <a:stCxn id="12" idx="1"/>
                <a:endCxn id="6" idx="5"/>
              </p:cNvCxnSpPr>
              <p:nvPr/>
            </p:nvCxnSpPr>
            <p:spPr>
              <a:xfrm flipH="1" flipV="1">
                <a:off x="6310204" y="3175101"/>
                <a:ext cx="720670" cy="632802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Oval 96"/>
              <p:cNvSpPr/>
              <p:nvPr/>
            </p:nvSpPr>
            <p:spPr>
              <a:xfrm>
                <a:off x="5797715" y="1652723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5797715" y="2690134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797715" y="3727545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5797715" y="4764956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4648637" y="2690134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6946793" y="2690134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6946793" y="3727543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5559794" y="172793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378032" y="2782979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787901" y="261597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389150" y="263360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385052" y="3820388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822647" y="360542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361731" y="3718954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403575" y="4944470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21408" y="2633606"/>
            <a:ext cx="2385023" cy="2128490"/>
            <a:chOff x="980477" y="3040410"/>
            <a:chExt cx="1772276" cy="1706930"/>
          </a:xfrm>
          <a:solidFill>
            <a:schemeClr val="accent6"/>
          </a:solidFill>
        </p:grpSpPr>
        <p:sp>
          <p:nvSpPr>
            <p:cNvPr id="3" name="Oval 2"/>
            <p:cNvSpPr/>
            <p:nvPr/>
          </p:nvSpPr>
          <p:spPr>
            <a:xfrm>
              <a:off x="1430503" y="3051740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1663192" y="3051740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1885238" y="3046075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2107284" y="3046075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2339973" y="3046075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2562019" y="3040410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991424" y="3062554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1213470" y="3056889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1430503" y="3264968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1663192" y="3264968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885238" y="3259303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2107284" y="3259303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2339973" y="3259303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562019" y="3253638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991424" y="3275782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213470" y="3270117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1419556" y="3484534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1652245" y="3484534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874291" y="3478869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2096337" y="3478869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2329026" y="3478869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2551072" y="3473204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980477" y="3495348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1202523" y="3489683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1419556" y="3697762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1652245" y="3697762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1874291" y="3692097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2096337" y="3692097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2329026" y="3692097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2551072" y="3686432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980477" y="3708576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1202523" y="3702911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1430503" y="3910990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1663192" y="3910990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1885238" y="3905325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2107284" y="3905325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2339973" y="3905325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2562019" y="3899660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991424" y="3921804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1213470" y="3916139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1430503" y="4124218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1663192" y="4124218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1885238" y="4118553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2107284" y="4118553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2339973" y="4118553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2562019" y="4112888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991424" y="4135032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1213470" y="4129367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1419556" y="4343784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1652245" y="4343784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1874291" y="4338119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2096337" y="4338119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2329026" y="4338119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2551072" y="4332454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980477" y="4354598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1202523" y="4348933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1419556" y="4557012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1652245" y="4557012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1874291" y="4551347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2096337" y="4551347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2329026" y="4551347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2551072" y="4545682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980477" y="4567826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1202523" y="4562161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205621" y="231863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1508696" y="231863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1789652" y="231552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2104377" y="2315525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2397111" y="2315525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2710813" y="2323969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3005288" y="2323969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3316265" y="232475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947954" y="25679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939939" y="28473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942624" y="31257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944612" y="33916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937813" y="36623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944612" y="39247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933163" y="44718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944607" y="42089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954903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38200" y="1263191"/>
            <a:ext cx="7475364" cy="4913771"/>
          </a:xfrm>
        </p:spPr>
        <p:txBody>
          <a:bodyPr/>
          <a:lstStyle/>
          <a:p>
            <a:r>
              <a:rPr lang="en-US" dirty="0"/>
              <a:t>MC </a:t>
            </a:r>
            <a:r>
              <a:rPr lang="en-US" dirty="0" err="1"/>
              <a:t>bei</a:t>
            </a:r>
            <a:r>
              <a:rPr lang="en-US" dirty="0"/>
              <a:t> C und 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 : 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MC + MR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3</a:t>
            </a:fld>
            <a:endParaRPr lang="en-US"/>
          </a:p>
        </p:txBody>
      </p:sp>
      <p:grpSp>
        <p:nvGrpSpPr>
          <p:cNvPr id="79" name="Group 78"/>
          <p:cNvGrpSpPr/>
          <p:nvPr/>
        </p:nvGrpSpPr>
        <p:grpSpPr>
          <a:xfrm>
            <a:off x="8405880" y="1825706"/>
            <a:ext cx="3338452" cy="3788740"/>
            <a:chOff x="4378032" y="1727931"/>
            <a:chExt cx="3338452" cy="3788740"/>
          </a:xfrm>
        </p:grpSpPr>
        <p:grpSp>
          <p:nvGrpSpPr>
            <p:cNvPr id="70" name="Group 69"/>
            <p:cNvGrpSpPr/>
            <p:nvPr/>
          </p:nvGrpSpPr>
          <p:grpSpPr>
            <a:xfrm>
              <a:off x="4643992" y="1828800"/>
              <a:ext cx="2908661" cy="3687871"/>
              <a:chOff x="4643992" y="1649286"/>
              <a:chExt cx="2908661" cy="3687871"/>
            </a:xfrm>
          </p:grpSpPr>
          <p:cxnSp>
            <p:nvCxnSpPr>
              <p:cNvPr id="17" name="Straight Connector 16"/>
              <p:cNvCxnSpPr>
                <a:cxnSpLocks/>
                <a:stCxn id="6" idx="0"/>
                <a:endCxn id="5" idx="4"/>
              </p:cNvCxnSpPr>
              <p:nvPr/>
            </p:nvCxnSpPr>
            <p:spPr>
              <a:xfrm flipV="1">
                <a:off x="6096000" y="2221487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cxnSpLocks/>
                <a:stCxn id="9" idx="7"/>
                <a:endCxn id="5" idx="3"/>
              </p:cNvCxnSpPr>
              <p:nvPr/>
            </p:nvCxnSpPr>
            <p:spPr>
              <a:xfrm flipV="1">
                <a:off x="5161126" y="2137690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Oval 4"/>
              <p:cNvSpPr/>
              <p:nvPr/>
            </p:nvSpPr>
            <p:spPr>
              <a:xfrm>
                <a:off x="5793070" y="164928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5793070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5793070" y="3724108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5793070" y="4761519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4643992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4643992" y="3724107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6942148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6942148" y="372410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Connector 19"/>
              <p:cNvCxnSpPr>
                <a:cxnSpLocks/>
                <a:stCxn id="11" idx="1"/>
                <a:endCxn id="5" idx="5"/>
              </p:cNvCxnSpPr>
              <p:nvPr/>
            </p:nvCxnSpPr>
            <p:spPr>
              <a:xfrm flipH="1" flipV="1">
                <a:off x="6310204" y="2137690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cxnSpLocks/>
                <a:stCxn id="10" idx="0"/>
                <a:endCxn id="9" idx="4"/>
              </p:cNvCxnSpPr>
              <p:nvPr/>
            </p:nvCxnSpPr>
            <p:spPr>
              <a:xfrm flipV="1">
                <a:off x="4946922" y="3258898"/>
                <a:ext cx="0" cy="465209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cxnSpLocks/>
                <a:stCxn id="7" idx="0"/>
                <a:endCxn id="6" idx="4"/>
              </p:cNvCxnSpPr>
              <p:nvPr/>
            </p:nvCxnSpPr>
            <p:spPr>
              <a:xfrm flipV="1">
                <a:off x="6096000" y="3258898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cxnSpLocks/>
                <a:stCxn id="12" idx="0"/>
                <a:endCxn id="11" idx="4"/>
              </p:cNvCxnSpPr>
              <p:nvPr/>
            </p:nvCxnSpPr>
            <p:spPr>
              <a:xfrm flipV="1">
                <a:off x="7245078" y="3258898"/>
                <a:ext cx="0" cy="46520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cxnSpLocks/>
                <a:stCxn id="8" idx="7"/>
                <a:endCxn id="12" idx="3"/>
              </p:cNvCxnSpPr>
              <p:nvPr/>
            </p:nvCxnSpPr>
            <p:spPr>
              <a:xfrm flipV="1">
                <a:off x="6310204" y="4212510"/>
                <a:ext cx="720670" cy="632806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cxnSpLocks/>
                <a:stCxn id="8" idx="0"/>
                <a:endCxn id="7" idx="4"/>
              </p:cNvCxnSpPr>
              <p:nvPr/>
            </p:nvCxnSpPr>
            <p:spPr>
              <a:xfrm flipV="1">
                <a:off x="6096000" y="4296309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cxnSpLocks/>
                <a:stCxn id="10" idx="5"/>
                <a:endCxn id="8" idx="1"/>
              </p:cNvCxnSpPr>
              <p:nvPr/>
            </p:nvCxnSpPr>
            <p:spPr>
              <a:xfrm>
                <a:off x="5161126" y="4212511"/>
                <a:ext cx="720670" cy="632805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cxnSpLocks/>
                <a:stCxn id="9" idx="6"/>
                <a:endCxn id="6" idx="2"/>
              </p:cNvCxnSpPr>
              <p:nvPr/>
            </p:nvCxnSpPr>
            <p:spPr>
              <a:xfrm>
                <a:off x="5249852" y="2972798"/>
                <a:ext cx="54321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cxnSpLocks/>
                <a:stCxn id="10" idx="6"/>
                <a:endCxn id="7" idx="2"/>
              </p:cNvCxnSpPr>
              <p:nvPr/>
            </p:nvCxnSpPr>
            <p:spPr>
              <a:xfrm>
                <a:off x="5249852" y="4010208"/>
                <a:ext cx="543218" cy="1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cxnSpLocks/>
                <a:stCxn id="6" idx="6"/>
                <a:endCxn id="11" idx="2"/>
              </p:cNvCxnSpPr>
              <p:nvPr/>
            </p:nvCxnSpPr>
            <p:spPr>
              <a:xfrm>
                <a:off x="6398930" y="2972798"/>
                <a:ext cx="54321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cxnSpLocks/>
                <a:stCxn id="7" idx="6"/>
                <a:endCxn id="12" idx="2"/>
              </p:cNvCxnSpPr>
              <p:nvPr/>
            </p:nvCxnSpPr>
            <p:spPr>
              <a:xfrm flipV="1">
                <a:off x="6398930" y="4010207"/>
                <a:ext cx="543218" cy="2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cxnSpLocks/>
                <a:stCxn id="10" idx="7"/>
                <a:endCxn id="6" idx="3"/>
              </p:cNvCxnSpPr>
              <p:nvPr/>
            </p:nvCxnSpPr>
            <p:spPr>
              <a:xfrm flipV="1">
                <a:off x="5161126" y="3175101"/>
                <a:ext cx="720670" cy="632803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cxnSpLocks/>
                <a:stCxn id="9" idx="5"/>
                <a:endCxn id="7" idx="1"/>
              </p:cNvCxnSpPr>
              <p:nvPr/>
            </p:nvCxnSpPr>
            <p:spPr>
              <a:xfrm>
                <a:off x="5161126" y="3175101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>
                <a:cxnSpLocks/>
                <a:stCxn id="7" idx="7"/>
                <a:endCxn id="11" idx="3"/>
              </p:cNvCxnSpPr>
              <p:nvPr/>
            </p:nvCxnSpPr>
            <p:spPr>
              <a:xfrm flipV="1">
                <a:off x="6310204" y="3175101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cxnSpLocks/>
                <a:stCxn id="12" idx="1"/>
                <a:endCxn id="6" idx="5"/>
              </p:cNvCxnSpPr>
              <p:nvPr/>
            </p:nvCxnSpPr>
            <p:spPr>
              <a:xfrm flipH="1" flipV="1">
                <a:off x="6310204" y="3175101"/>
                <a:ext cx="720670" cy="632802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Oval 96"/>
              <p:cNvSpPr/>
              <p:nvPr/>
            </p:nvSpPr>
            <p:spPr>
              <a:xfrm>
                <a:off x="5797715" y="1652723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5797715" y="2690134"/>
                <a:ext cx="605860" cy="572201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797715" y="3727545"/>
                <a:ext cx="605860" cy="572201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5797715" y="4764956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4648637" y="2690134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6946793" y="2690134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6946793" y="3727543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5559794" y="172793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378032" y="2782979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787901" y="261597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389150" y="263360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385052" y="3820388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822647" y="360542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361731" y="3718954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403575" y="4944470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</p:grp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897794"/>
              </p:ext>
            </p:extLst>
          </p:nvPr>
        </p:nvGraphicFramePr>
        <p:xfrm>
          <a:off x="833248" y="2044139"/>
          <a:ext cx="371285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617">
                  <a:extLst>
                    <a:ext uri="{9D8B030D-6E8A-4147-A177-3AD203B41FA5}">
                      <a16:colId xmlns:a16="http://schemas.microsoft.com/office/drawing/2014/main" val="1819092371"/>
                    </a:ext>
                  </a:extLst>
                </a:gridCol>
                <a:gridCol w="1237617">
                  <a:extLst>
                    <a:ext uri="{9D8B030D-6E8A-4147-A177-3AD203B41FA5}">
                      <a16:colId xmlns:a16="http://schemas.microsoft.com/office/drawing/2014/main" val="3444592216"/>
                    </a:ext>
                  </a:extLst>
                </a:gridCol>
                <a:gridCol w="1237617">
                  <a:extLst>
                    <a:ext uri="{9D8B030D-6E8A-4147-A177-3AD203B41FA5}">
                      <a16:colId xmlns:a16="http://schemas.microsoft.com/office/drawing/2014/main" val="838595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Knoten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996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005407"/>
                  </a:ext>
                </a:extLst>
              </a:tr>
            </a:tbl>
          </a:graphicData>
        </a:graphic>
      </p:graphicFrame>
      <p:grpSp>
        <p:nvGrpSpPr>
          <p:cNvPr id="56" name="Group 55"/>
          <p:cNvGrpSpPr/>
          <p:nvPr/>
        </p:nvGrpSpPr>
        <p:grpSpPr>
          <a:xfrm>
            <a:off x="5864046" y="2785819"/>
            <a:ext cx="2385023" cy="2128490"/>
            <a:chOff x="980477" y="3040410"/>
            <a:chExt cx="1772276" cy="1706930"/>
          </a:xfrm>
          <a:noFill/>
        </p:grpSpPr>
        <p:sp>
          <p:nvSpPr>
            <p:cNvPr id="57" name="Oval 56"/>
            <p:cNvSpPr/>
            <p:nvPr/>
          </p:nvSpPr>
          <p:spPr>
            <a:xfrm>
              <a:off x="1430503" y="3051740"/>
              <a:ext cx="190734" cy="17951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1663192" y="3051740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1885238" y="3046075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2107284" y="3046075"/>
              <a:ext cx="190734" cy="17951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Oval 62"/>
            <p:cNvSpPr/>
            <p:nvPr/>
          </p:nvSpPr>
          <p:spPr>
            <a:xfrm>
              <a:off x="2339973" y="3046075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2562019" y="3040410"/>
              <a:ext cx="190734" cy="17951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991424" y="3062554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1213470" y="3056889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430503" y="3264968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1663192" y="3264968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1885238" y="3259303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2107284" y="3259303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2339973" y="3259303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2562019" y="3253638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991424" y="3275782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1213470" y="3270117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1419556" y="3484534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1652245" y="3484534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1874291" y="3478869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2096337" y="3478869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2329026" y="3478869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2551072" y="3473204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980477" y="3495348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1202523" y="3489683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1419556" y="3697762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1652245" y="3697762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1874291" y="3692097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2096337" y="3692097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2329026" y="3692097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2551072" y="3686432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980477" y="3708576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1202523" y="3702911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1430503" y="3910990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1663192" y="3910990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1885238" y="3905325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2107284" y="3905325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2339973" y="3905325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2562019" y="3899660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991424" y="3921804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1213470" y="3916139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1430503" y="4124218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1663192" y="4124218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1885238" y="4118553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2107284" y="4118553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2339973" y="4118553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2562019" y="4112888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991424" y="4135032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1213470" y="4129367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1419556" y="4343784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1652245" y="4343784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1874291" y="4338119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2096337" y="4338119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2329026" y="4338119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2551072" y="4332454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980477" y="4354598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1202523" y="4348933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1419556" y="4557012"/>
              <a:ext cx="190734" cy="17951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1652245" y="4557012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1874291" y="4551347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2096337" y="4551347"/>
              <a:ext cx="190734" cy="17951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2329026" y="4551347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2551072" y="4545682"/>
              <a:ext cx="190734" cy="17951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980477" y="4567826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1202523" y="4562161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2" name="TextBox 141"/>
          <p:cNvSpPr txBox="1"/>
          <p:nvPr/>
        </p:nvSpPr>
        <p:spPr>
          <a:xfrm>
            <a:off x="5848259" y="247085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6151334" y="247085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6432290" y="246773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6747015" y="246773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7039749" y="246773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7357462" y="2470726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7647926" y="2476182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7958903" y="247696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5590592" y="27201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5582577" y="29995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5585262" y="32779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5587250" y="35438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5580451" y="3814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5587250" y="40769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5575801" y="46240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5587245" y="43611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252257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38200" y="1263191"/>
            <a:ext cx="7475364" cy="4913771"/>
          </a:xfrm>
        </p:spPr>
        <p:txBody>
          <a:bodyPr/>
          <a:lstStyle/>
          <a:p>
            <a:r>
              <a:rPr lang="en-US" dirty="0"/>
              <a:t>MC </a:t>
            </a:r>
            <a:r>
              <a:rPr lang="en-US" dirty="0" err="1"/>
              <a:t>bei</a:t>
            </a:r>
            <a:r>
              <a:rPr lang="en-US" dirty="0"/>
              <a:t> 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 : 8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MC + MR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4</a:t>
            </a:fld>
            <a:endParaRPr lang="en-US"/>
          </a:p>
        </p:txBody>
      </p:sp>
      <p:grpSp>
        <p:nvGrpSpPr>
          <p:cNvPr id="79" name="Group 78"/>
          <p:cNvGrpSpPr/>
          <p:nvPr/>
        </p:nvGrpSpPr>
        <p:grpSpPr>
          <a:xfrm>
            <a:off x="8405880" y="1825706"/>
            <a:ext cx="3338452" cy="3788740"/>
            <a:chOff x="4378032" y="1727931"/>
            <a:chExt cx="3338452" cy="3788740"/>
          </a:xfrm>
        </p:grpSpPr>
        <p:grpSp>
          <p:nvGrpSpPr>
            <p:cNvPr id="70" name="Group 69"/>
            <p:cNvGrpSpPr/>
            <p:nvPr/>
          </p:nvGrpSpPr>
          <p:grpSpPr>
            <a:xfrm>
              <a:off x="4643992" y="1828800"/>
              <a:ext cx="2908661" cy="3687871"/>
              <a:chOff x="4643992" y="1649286"/>
              <a:chExt cx="2908661" cy="3687871"/>
            </a:xfrm>
          </p:grpSpPr>
          <p:cxnSp>
            <p:nvCxnSpPr>
              <p:cNvPr id="17" name="Straight Connector 16"/>
              <p:cNvCxnSpPr>
                <a:cxnSpLocks/>
                <a:stCxn id="6" idx="0"/>
                <a:endCxn id="5" idx="4"/>
              </p:cNvCxnSpPr>
              <p:nvPr/>
            </p:nvCxnSpPr>
            <p:spPr>
              <a:xfrm flipV="1">
                <a:off x="6096000" y="2221487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cxnSpLocks/>
                <a:stCxn id="9" idx="7"/>
                <a:endCxn id="5" idx="3"/>
              </p:cNvCxnSpPr>
              <p:nvPr/>
            </p:nvCxnSpPr>
            <p:spPr>
              <a:xfrm flipV="1">
                <a:off x="5161126" y="2137690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Oval 4"/>
              <p:cNvSpPr/>
              <p:nvPr/>
            </p:nvSpPr>
            <p:spPr>
              <a:xfrm>
                <a:off x="5793070" y="164928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5793070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5793070" y="3724108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5793070" y="4761519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4643992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4643992" y="3724107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6942148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6942148" y="372410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Connector 19"/>
              <p:cNvCxnSpPr>
                <a:cxnSpLocks/>
                <a:stCxn id="11" idx="1"/>
                <a:endCxn id="5" idx="5"/>
              </p:cNvCxnSpPr>
              <p:nvPr/>
            </p:nvCxnSpPr>
            <p:spPr>
              <a:xfrm flipH="1" flipV="1">
                <a:off x="6310204" y="2137690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cxnSpLocks/>
                <a:stCxn id="10" idx="0"/>
                <a:endCxn id="9" idx="4"/>
              </p:cNvCxnSpPr>
              <p:nvPr/>
            </p:nvCxnSpPr>
            <p:spPr>
              <a:xfrm flipV="1">
                <a:off x="4946922" y="3258898"/>
                <a:ext cx="0" cy="465209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cxnSpLocks/>
                <a:stCxn id="7" idx="0"/>
                <a:endCxn id="6" idx="4"/>
              </p:cNvCxnSpPr>
              <p:nvPr/>
            </p:nvCxnSpPr>
            <p:spPr>
              <a:xfrm flipV="1">
                <a:off x="6096000" y="3258898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cxnSpLocks/>
                <a:stCxn id="12" idx="0"/>
                <a:endCxn id="11" idx="4"/>
              </p:cNvCxnSpPr>
              <p:nvPr/>
            </p:nvCxnSpPr>
            <p:spPr>
              <a:xfrm flipV="1">
                <a:off x="7245078" y="3258898"/>
                <a:ext cx="0" cy="46520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cxnSpLocks/>
                <a:stCxn id="8" idx="7"/>
                <a:endCxn id="12" idx="3"/>
              </p:cNvCxnSpPr>
              <p:nvPr/>
            </p:nvCxnSpPr>
            <p:spPr>
              <a:xfrm flipV="1">
                <a:off x="6310204" y="4212510"/>
                <a:ext cx="720670" cy="632806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cxnSpLocks/>
                <a:stCxn id="8" idx="0"/>
                <a:endCxn id="7" idx="4"/>
              </p:cNvCxnSpPr>
              <p:nvPr/>
            </p:nvCxnSpPr>
            <p:spPr>
              <a:xfrm flipV="1">
                <a:off x="6096000" y="4296309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cxnSpLocks/>
                <a:stCxn id="10" idx="5"/>
                <a:endCxn id="8" idx="1"/>
              </p:cNvCxnSpPr>
              <p:nvPr/>
            </p:nvCxnSpPr>
            <p:spPr>
              <a:xfrm>
                <a:off x="5161126" y="4212511"/>
                <a:ext cx="720670" cy="632805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cxnSpLocks/>
                <a:stCxn id="9" idx="6"/>
                <a:endCxn id="6" idx="2"/>
              </p:cNvCxnSpPr>
              <p:nvPr/>
            </p:nvCxnSpPr>
            <p:spPr>
              <a:xfrm>
                <a:off x="5249852" y="2972798"/>
                <a:ext cx="54321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cxnSpLocks/>
                <a:stCxn id="10" idx="6"/>
                <a:endCxn id="7" idx="2"/>
              </p:cNvCxnSpPr>
              <p:nvPr/>
            </p:nvCxnSpPr>
            <p:spPr>
              <a:xfrm>
                <a:off x="5249852" y="4010208"/>
                <a:ext cx="543218" cy="1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cxnSpLocks/>
                <a:stCxn id="6" idx="6"/>
                <a:endCxn id="11" idx="2"/>
              </p:cNvCxnSpPr>
              <p:nvPr/>
            </p:nvCxnSpPr>
            <p:spPr>
              <a:xfrm>
                <a:off x="6398930" y="2972798"/>
                <a:ext cx="54321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cxnSpLocks/>
                <a:stCxn id="7" idx="6"/>
                <a:endCxn id="12" idx="2"/>
              </p:cNvCxnSpPr>
              <p:nvPr/>
            </p:nvCxnSpPr>
            <p:spPr>
              <a:xfrm flipV="1">
                <a:off x="6398930" y="4010207"/>
                <a:ext cx="543218" cy="2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cxnSpLocks/>
                <a:stCxn id="10" idx="7"/>
                <a:endCxn id="6" idx="3"/>
              </p:cNvCxnSpPr>
              <p:nvPr/>
            </p:nvCxnSpPr>
            <p:spPr>
              <a:xfrm flipV="1">
                <a:off x="5161126" y="3175101"/>
                <a:ext cx="720670" cy="632803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cxnSpLocks/>
                <a:stCxn id="9" idx="5"/>
                <a:endCxn id="7" idx="1"/>
              </p:cNvCxnSpPr>
              <p:nvPr/>
            </p:nvCxnSpPr>
            <p:spPr>
              <a:xfrm>
                <a:off x="5161126" y="3175101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>
                <a:cxnSpLocks/>
                <a:stCxn id="7" idx="7"/>
                <a:endCxn id="11" idx="3"/>
              </p:cNvCxnSpPr>
              <p:nvPr/>
            </p:nvCxnSpPr>
            <p:spPr>
              <a:xfrm flipV="1">
                <a:off x="6310204" y="3175101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cxnSpLocks/>
                <a:stCxn id="12" idx="1"/>
                <a:endCxn id="6" idx="5"/>
              </p:cNvCxnSpPr>
              <p:nvPr/>
            </p:nvCxnSpPr>
            <p:spPr>
              <a:xfrm flipH="1" flipV="1">
                <a:off x="6310204" y="3175101"/>
                <a:ext cx="720670" cy="632802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Oval 96"/>
              <p:cNvSpPr/>
              <p:nvPr/>
            </p:nvSpPr>
            <p:spPr>
              <a:xfrm>
                <a:off x="5797715" y="1652723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5797715" y="2690134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797715" y="3727545"/>
                <a:ext cx="605860" cy="572201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5797715" y="4764956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4648637" y="2690134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6946793" y="2690134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6946793" y="3727543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5559794" y="172793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378032" y="2782979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787901" y="261597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389150" y="263360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385052" y="3820388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822647" y="360542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361731" y="3718954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403575" y="4944470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</p:grp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991356"/>
              </p:ext>
            </p:extLst>
          </p:nvPr>
        </p:nvGraphicFramePr>
        <p:xfrm>
          <a:off x="833248" y="2044139"/>
          <a:ext cx="247523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617">
                  <a:extLst>
                    <a:ext uri="{9D8B030D-6E8A-4147-A177-3AD203B41FA5}">
                      <a16:colId xmlns:a16="http://schemas.microsoft.com/office/drawing/2014/main" val="1819092371"/>
                    </a:ext>
                  </a:extLst>
                </a:gridCol>
                <a:gridCol w="1237617">
                  <a:extLst>
                    <a:ext uri="{9D8B030D-6E8A-4147-A177-3AD203B41FA5}">
                      <a16:colId xmlns:a16="http://schemas.microsoft.com/office/drawing/2014/main" val="838595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Knoten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996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005407"/>
                  </a:ext>
                </a:extLst>
              </a:tr>
            </a:tbl>
          </a:graphicData>
        </a:graphic>
      </p:graphicFrame>
      <p:grpSp>
        <p:nvGrpSpPr>
          <p:cNvPr id="56" name="Group 55"/>
          <p:cNvGrpSpPr/>
          <p:nvPr/>
        </p:nvGrpSpPr>
        <p:grpSpPr>
          <a:xfrm>
            <a:off x="5864046" y="2785819"/>
            <a:ext cx="2385023" cy="2128490"/>
            <a:chOff x="980477" y="3040410"/>
            <a:chExt cx="1772276" cy="1706930"/>
          </a:xfrm>
          <a:noFill/>
        </p:grpSpPr>
        <p:sp>
          <p:nvSpPr>
            <p:cNvPr id="57" name="Oval 56"/>
            <p:cNvSpPr/>
            <p:nvPr/>
          </p:nvSpPr>
          <p:spPr>
            <a:xfrm>
              <a:off x="1430503" y="3051740"/>
              <a:ext cx="190734" cy="179514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1663192" y="3051740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1885238" y="3046075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2107284" y="3046075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2339973" y="3046075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2562019" y="3040410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991424" y="3062554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1213470" y="3056889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430503" y="3264968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1663192" y="3264968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1885238" y="3259303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2107284" y="3259303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2339973" y="3259303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2562019" y="3253638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991424" y="3275782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1213470" y="3270117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1419556" y="3484534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1652245" y="3484534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1874291" y="3478869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2096337" y="3478869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2329026" y="3478869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2551072" y="3473204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980477" y="3495348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1202523" y="3489683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1419556" y="3697762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1652245" y="3697762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1874291" y="3692097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2096337" y="3692097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2329026" y="3692097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2551072" y="3686432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980477" y="3708576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1202523" y="3702911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1430503" y="3910990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1663192" y="3910990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1885238" y="3905325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2107284" y="3905325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2339973" y="3905325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2562019" y="3899660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991424" y="3921804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1213470" y="3916139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1430503" y="4124218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1663192" y="4124218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1885238" y="4118553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2107284" y="4118553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2339973" y="4118553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2562019" y="4112888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991424" y="4135032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1213470" y="4129367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1419556" y="4343784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1652245" y="4343784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1874291" y="4338119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2096337" y="4338119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2329026" y="4338119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2551072" y="4332454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980477" y="4354598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1202523" y="4348933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1419556" y="4557012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1652245" y="4557012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1874291" y="4551347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2096337" y="4551347"/>
              <a:ext cx="190734" cy="17951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2329026" y="4551347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2551072" y="4545682"/>
              <a:ext cx="190734" cy="17951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980477" y="4567826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1202523" y="4562161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2" name="TextBox 141"/>
          <p:cNvSpPr txBox="1"/>
          <p:nvPr/>
        </p:nvSpPr>
        <p:spPr>
          <a:xfrm>
            <a:off x="5848259" y="247085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6151334" y="247085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6432290" y="246773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6747015" y="246773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7039749" y="246773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7353451" y="2476182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7647926" y="2476182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7958903" y="247696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5590592" y="27201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5582577" y="29995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5585262" y="32779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5587250" y="35438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5580451" y="3814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5587250" y="40769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5575801" y="46240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5587245" y="43611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407307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38200" y="1263191"/>
            <a:ext cx="7557590" cy="4913771"/>
          </a:xfrm>
        </p:spPr>
        <p:txBody>
          <a:bodyPr/>
          <a:lstStyle/>
          <a:p>
            <a:r>
              <a:rPr lang="en-US" dirty="0"/>
              <a:t>MC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alle</a:t>
            </a:r>
            <a:r>
              <a:rPr lang="en-US" dirty="0"/>
              <a:t> </a:t>
            </a:r>
            <a:r>
              <a:rPr lang="en-US" dirty="0" err="1"/>
              <a:t>Knoten</a:t>
            </a:r>
            <a:r>
              <a:rPr lang="en-US" dirty="0"/>
              <a:t> </a:t>
            </a:r>
            <a:r>
              <a:rPr lang="en-US" dirty="0" err="1"/>
              <a:t>gleich</a:t>
            </a:r>
            <a:endParaRPr lang="en-US" dirty="0"/>
          </a:p>
          <a:p>
            <a:r>
              <a:rPr lang="en-US" dirty="0"/>
              <a:t>MR </a:t>
            </a:r>
            <a:r>
              <a:rPr lang="en-US" dirty="0" err="1"/>
              <a:t>bei</a:t>
            </a:r>
            <a:r>
              <a:rPr lang="en-US" dirty="0"/>
              <a:t> A und 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: 7</a:t>
            </a:r>
          </a:p>
          <a:p>
            <a:r>
              <a:rPr lang="en-US" dirty="0"/>
              <a:t>H : 2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MC + MR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5</a:t>
            </a:fld>
            <a:endParaRPr lang="en-US"/>
          </a:p>
        </p:txBody>
      </p:sp>
      <p:grpSp>
        <p:nvGrpSpPr>
          <p:cNvPr id="79" name="Group 78"/>
          <p:cNvGrpSpPr/>
          <p:nvPr/>
        </p:nvGrpSpPr>
        <p:grpSpPr>
          <a:xfrm>
            <a:off x="8405880" y="1825706"/>
            <a:ext cx="3338452" cy="3788740"/>
            <a:chOff x="4378032" y="1727931"/>
            <a:chExt cx="3338452" cy="3788740"/>
          </a:xfrm>
        </p:grpSpPr>
        <p:grpSp>
          <p:nvGrpSpPr>
            <p:cNvPr id="70" name="Group 69"/>
            <p:cNvGrpSpPr/>
            <p:nvPr/>
          </p:nvGrpSpPr>
          <p:grpSpPr>
            <a:xfrm>
              <a:off x="4643992" y="1828800"/>
              <a:ext cx="2908661" cy="3687871"/>
              <a:chOff x="4643992" y="1649286"/>
              <a:chExt cx="2908661" cy="3687871"/>
            </a:xfrm>
          </p:grpSpPr>
          <p:cxnSp>
            <p:nvCxnSpPr>
              <p:cNvPr id="17" name="Straight Connector 16"/>
              <p:cNvCxnSpPr>
                <a:cxnSpLocks/>
                <a:stCxn id="6" idx="0"/>
                <a:endCxn id="5" idx="4"/>
              </p:cNvCxnSpPr>
              <p:nvPr/>
            </p:nvCxnSpPr>
            <p:spPr>
              <a:xfrm flipV="1">
                <a:off x="6096000" y="2221487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cxnSpLocks/>
                <a:stCxn id="9" idx="7"/>
                <a:endCxn id="5" idx="3"/>
              </p:cNvCxnSpPr>
              <p:nvPr/>
            </p:nvCxnSpPr>
            <p:spPr>
              <a:xfrm flipV="1">
                <a:off x="5161126" y="2137690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Oval 4"/>
              <p:cNvSpPr/>
              <p:nvPr/>
            </p:nvSpPr>
            <p:spPr>
              <a:xfrm>
                <a:off x="5793070" y="164928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5793070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5793070" y="3724108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5793070" y="4761519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4643992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4643992" y="3724107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6942148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6942148" y="372410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Connector 19"/>
              <p:cNvCxnSpPr>
                <a:cxnSpLocks/>
                <a:stCxn id="11" idx="1"/>
                <a:endCxn id="5" idx="5"/>
              </p:cNvCxnSpPr>
              <p:nvPr/>
            </p:nvCxnSpPr>
            <p:spPr>
              <a:xfrm flipH="1" flipV="1">
                <a:off x="6310204" y="2137690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cxnSpLocks/>
                <a:stCxn id="10" idx="0"/>
                <a:endCxn id="9" idx="4"/>
              </p:cNvCxnSpPr>
              <p:nvPr/>
            </p:nvCxnSpPr>
            <p:spPr>
              <a:xfrm flipV="1">
                <a:off x="4946922" y="3258898"/>
                <a:ext cx="0" cy="465209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cxnSpLocks/>
                <a:stCxn id="7" idx="0"/>
                <a:endCxn id="6" idx="4"/>
              </p:cNvCxnSpPr>
              <p:nvPr/>
            </p:nvCxnSpPr>
            <p:spPr>
              <a:xfrm flipV="1">
                <a:off x="6096000" y="3258898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cxnSpLocks/>
                <a:stCxn id="12" idx="0"/>
                <a:endCxn id="11" idx="4"/>
              </p:cNvCxnSpPr>
              <p:nvPr/>
            </p:nvCxnSpPr>
            <p:spPr>
              <a:xfrm flipV="1">
                <a:off x="7245078" y="3258898"/>
                <a:ext cx="0" cy="46520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cxnSpLocks/>
                <a:stCxn id="8" idx="7"/>
                <a:endCxn id="12" idx="3"/>
              </p:cNvCxnSpPr>
              <p:nvPr/>
            </p:nvCxnSpPr>
            <p:spPr>
              <a:xfrm flipV="1">
                <a:off x="6310204" y="4212510"/>
                <a:ext cx="720670" cy="632806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cxnSpLocks/>
                <a:stCxn id="8" idx="0"/>
                <a:endCxn id="7" idx="4"/>
              </p:cNvCxnSpPr>
              <p:nvPr/>
            </p:nvCxnSpPr>
            <p:spPr>
              <a:xfrm flipV="1">
                <a:off x="6096000" y="4296309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cxnSpLocks/>
                <a:stCxn id="10" idx="5"/>
                <a:endCxn id="8" idx="1"/>
              </p:cNvCxnSpPr>
              <p:nvPr/>
            </p:nvCxnSpPr>
            <p:spPr>
              <a:xfrm>
                <a:off x="5161126" y="4212511"/>
                <a:ext cx="720670" cy="632805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cxnSpLocks/>
                <a:stCxn id="9" idx="6"/>
                <a:endCxn id="6" idx="2"/>
              </p:cNvCxnSpPr>
              <p:nvPr/>
            </p:nvCxnSpPr>
            <p:spPr>
              <a:xfrm>
                <a:off x="5249852" y="2972798"/>
                <a:ext cx="54321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cxnSpLocks/>
                <a:stCxn id="10" idx="6"/>
                <a:endCxn id="7" idx="2"/>
              </p:cNvCxnSpPr>
              <p:nvPr/>
            </p:nvCxnSpPr>
            <p:spPr>
              <a:xfrm>
                <a:off x="5249852" y="4010208"/>
                <a:ext cx="543218" cy="1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cxnSpLocks/>
                <a:stCxn id="6" idx="6"/>
                <a:endCxn id="11" idx="2"/>
              </p:cNvCxnSpPr>
              <p:nvPr/>
            </p:nvCxnSpPr>
            <p:spPr>
              <a:xfrm>
                <a:off x="6398930" y="2972798"/>
                <a:ext cx="54321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cxnSpLocks/>
                <a:stCxn id="7" idx="6"/>
                <a:endCxn id="12" idx="2"/>
              </p:cNvCxnSpPr>
              <p:nvPr/>
            </p:nvCxnSpPr>
            <p:spPr>
              <a:xfrm flipV="1">
                <a:off x="6398930" y="4010207"/>
                <a:ext cx="543218" cy="2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cxnSpLocks/>
                <a:stCxn id="10" idx="7"/>
                <a:endCxn id="6" idx="3"/>
              </p:cNvCxnSpPr>
              <p:nvPr/>
            </p:nvCxnSpPr>
            <p:spPr>
              <a:xfrm flipV="1">
                <a:off x="5161126" y="3175101"/>
                <a:ext cx="720670" cy="632803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cxnSpLocks/>
                <a:stCxn id="9" idx="5"/>
                <a:endCxn id="7" idx="1"/>
              </p:cNvCxnSpPr>
              <p:nvPr/>
            </p:nvCxnSpPr>
            <p:spPr>
              <a:xfrm>
                <a:off x="5161126" y="3175101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>
                <a:cxnSpLocks/>
                <a:stCxn id="7" idx="7"/>
                <a:endCxn id="11" idx="3"/>
              </p:cNvCxnSpPr>
              <p:nvPr/>
            </p:nvCxnSpPr>
            <p:spPr>
              <a:xfrm flipV="1">
                <a:off x="6310204" y="3175101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cxnSpLocks/>
                <a:stCxn id="12" idx="1"/>
                <a:endCxn id="6" idx="5"/>
              </p:cNvCxnSpPr>
              <p:nvPr/>
            </p:nvCxnSpPr>
            <p:spPr>
              <a:xfrm flipH="1" flipV="1">
                <a:off x="6310204" y="3175101"/>
                <a:ext cx="720670" cy="632802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Oval 96"/>
              <p:cNvSpPr/>
              <p:nvPr/>
            </p:nvSpPr>
            <p:spPr>
              <a:xfrm>
                <a:off x="5797715" y="1652723"/>
                <a:ext cx="605860" cy="572201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5797715" y="2690134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797715" y="3727545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5797715" y="4764956"/>
                <a:ext cx="605860" cy="572201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4648637" y="2690134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6946793" y="2690134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6946793" y="3727543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5559794" y="172793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378032" y="2782979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787901" y="261597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389150" y="263360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385052" y="3820388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822647" y="360542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361731" y="3718954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403575" y="4944470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</p:grp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265480"/>
              </p:ext>
            </p:extLst>
          </p:nvPr>
        </p:nvGraphicFramePr>
        <p:xfrm>
          <a:off x="865832" y="2466230"/>
          <a:ext cx="371285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617">
                  <a:extLst>
                    <a:ext uri="{9D8B030D-6E8A-4147-A177-3AD203B41FA5}">
                      <a16:colId xmlns:a16="http://schemas.microsoft.com/office/drawing/2014/main" val="1819092371"/>
                    </a:ext>
                  </a:extLst>
                </a:gridCol>
                <a:gridCol w="1237617">
                  <a:extLst>
                    <a:ext uri="{9D8B030D-6E8A-4147-A177-3AD203B41FA5}">
                      <a16:colId xmlns:a16="http://schemas.microsoft.com/office/drawing/2014/main" val="3444592216"/>
                    </a:ext>
                  </a:extLst>
                </a:gridCol>
                <a:gridCol w="1237617">
                  <a:extLst>
                    <a:ext uri="{9D8B030D-6E8A-4147-A177-3AD203B41FA5}">
                      <a16:colId xmlns:a16="http://schemas.microsoft.com/office/drawing/2014/main" val="838595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Knoten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996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005407"/>
                  </a:ext>
                </a:extLst>
              </a:tr>
            </a:tbl>
          </a:graphicData>
        </a:graphic>
      </p:graphicFrame>
      <p:grpSp>
        <p:nvGrpSpPr>
          <p:cNvPr id="50" name="Group 49"/>
          <p:cNvGrpSpPr/>
          <p:nvPr/>
        </p:nvGrpSpPr>
        <p:grpSpPr>
          <a:xfrm>
            <a:off x="5864046" y="2785819"/>
            <a:ext cx="2385023" cy="2128490"/>
            <a:chOff x="980477" y="3040410"/>
            <a:chExt cx="1772276" cy="1706930"/>
          </a:xfrm>
          <a:noFill/>
        </p:grpSpPr>
        <p:sp>
          <p:nvSpPr>
            <p:cNvPr id="51" name="Oval 50"/>
            <p:cNvSpPr/>
            <p:nvPr/>
          </p:nvSpPr>
          <p:spPr>
            <a:xfrm>
              <a:off x="1430503" y="3051740"/>
              <a:ext cx="190734" cy="179514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1663192" y="3051740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1885238" y="3046075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2107284" y="3046075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2339973" y="3046075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2562019" y="3040410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991424" y="3062554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213470" y="3056889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430503" y="3264968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64"/>
            <p:cNvSpPr/>
            <p:nvPr/>
          </p:nvSpPr>
          <p:spPr>
            <a:xfrm>
              <a:off x="1663192" y="3264968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1885238" y="3259303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2107284" y="3259303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Oval 68"/>
            <p:cNvSpPr/>
            <p:nvPr/>
          </p:nvSpPr>
          <p:spPr>
            <a:xfrm>
              <a:off x="2339973" y="3259303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2562019" y="3253638"/>
              <a:ext cx="190734" cy="17951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991424" y="3275782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213470" y="3270117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1419556" y="3484534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1652245" y="3484534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1874291" y="3478869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2096337" y="3478869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2329026" y="3478869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2551072" y="3473204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980477" y="3495348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1202523" y="3489683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1419556" y="3697762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1652245" y="3697762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1874291" y="3692097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2096337" y="3692097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2329026" y="3692097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2551072" y="3686432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980477" y="3708576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1202523" y="3702911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1430503" y="3910990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1663192" y="3910990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1885238" y="3905325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2107284" y="3905325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2339973" y="3905325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2562019" y="3899660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991424" y="3921804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1213470" y="3916139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1430503" y="4124218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1663192" y="4124218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1885238" y="4118553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2107284" y="4118553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2339973" y="4118553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2562019" y="4112888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991424" y="4135032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1213470" y="4129367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1419556" y="4343784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1652245" y="4343784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1874291" y="4338119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2096337" y="4338119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2329026" y="4338119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2551072" y="4332454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980477" y="4354598"/>
              <a:ext cx="190734" cy="17951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1202523" y="4348933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1419556" y="4557012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1652245" y="4557012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1874291" y="4551347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2096337" y="4551347"/>
              <a:ext cx="190734" cy="179514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2329026" y="4551347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2551072" y="4545682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980477" y="4567826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1202523" y="4562161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8" name="TextBox 137"/>
          <p:cNvSpPr txBox="1"/>
          <p:nvPr/>
        </p:nvSpPr>
        <p:spPr>
          <a:xfrm>
            <a:off x="5848259" y="247085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6151334" y="247085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6432290" y="246773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6747015" y="246773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7039749" y="246773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7353451" y="2476182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7647926" y="2476182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7958903" y="247696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5590592" y="27201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5582577" y="29995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5585262" y="32779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5587250" y="35438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5580451" y="3814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5587250" y="40769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5575801" y="46240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5587245" y="43611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587336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5310" y="1246311"/>
            <a:ext cx="7557590" cy="4913771"/>
          </a:xfrm>
        </p:spPr>
        <p:txBody>
          <a:bodyPr/>
          <a:lstStyle/>
          <a:p>
            <a:r>
              <a:rPr lang="en-US" dirty="0" err="1"/>
              <a:t>Alle</a:t>
            </a:r>
            <a:r>
              <a:rPr lang="en-US" dirty="0"/>
              <a:t> </a:t>
            </a:r>
            <a:r>
              <a:rPr lang="en-US" dirty="0" err="1"/>
              <a:t>restlichen</a:t>
            </a:r>
            <a:r>
              <a:rPr lang="en-US" dirty="0"/>
              <a:t> </a:t>
            </a:r>
            <a:r>
              <a:rPr lang="en-US" dirty="0" err="1"/>
              <a:t>Knoten</a:t>
            </a:r>
            <a:r>
              <a:rPr lang="en-US" dirty="0"/>
              <a:t> </a:t>
            </a:r>
            <a:r>
              <a:rPr lang="en-US" dirty="0" err="1"/>
              <a:t>haben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allen</a:t>
            </a:r>
            <a:r>
              <a:rPr lang="en-US" dirty="0"/>
              <a:t> </a:t>
            </a:r>
            <a:r>
              <a:rPr lang="en-US" dirty="0" err="1"/>
              <a:t>Auswahlverfahren</a:t>
            </a:r>
            <a:r>
              <a:rPr lang="en-US" dirty="0"/>
              <a:t>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dirty="0" err="1"/>
              <a:t>Gleichstand</a:t>
            </a:r>
            <a:endParaRPr lang="en-US" dirty="0"/>
          </a:p>
          <a:p>
            <a:r>
              <a:rPr lang="en-US" dirty="0"/>
              <a:t>B : 3</a:t>
            </a:r>
          </a:p>
          <a:p>
            <a:r>
              <a:rPr lang="en-US" dirty="0"/>
              <a:t>D : 4</a:t>
            </a:r>
          </a:p>
          <a:p>
            <a:r>
              <a:rPr lang="en-US" dirty="0"/>
              <a:t>E : 5</a:t>
            </a:r>
          </a:p>
          <a:p>
            <a:r>
              <a:rPr lang="en-US" dirty="0"/>
              <a:t>G : 6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MC + MR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6</a:t>
            </a:fld>
            <a:endParaRPr lang="en-US"/>
          </a:p>
        </p:txBody>
      </p:sp>
      <p:grpSp>
        <p:nvGrpSpPr>
          <p:cNvPr id="79" name="Group 78"/>
          <p:cNvGrpSpPr/>
          <p:nvPr/>
        </p:nvGrpSpPr>
        <p:grpSpPr>
          <a:xfrm>
            <a:off x="8405880" y="1825706"/>
            <a:ext cx="3338452" cy="3788740"/>
            <a:chOff x="4378032" y="1727931"/>
            <a:chExt cx="3338452" cy="3788740"/>
          </a:xfrm>
        </p:grpSpPr>
        <p:grpSp>
          <p:nvGrpSpPr>
            <p:cNvPr id="70" name="Group 69"/>
            <p:cNvGrpSpPr/>
            <p:nvPr/>
          </p:nvGrpSpPr>
          <p:grpSpPr>
            <a:xfrm>
              <a:off x="4643992" y="1828800"/>
              <a:ext cx="2908661" cy="3687871"/>
              <a:chOff x="4643992" y="1649286"/>
              <a:chExt cx="2908661" cy="3687871"/>
            </a:xfrm>
          </p:grpSpPr>
          <p:cxnSp>
            <p:nvCxnSpPr>
              <p:cNvPr id="17" name="Straight Connector 16"/>
              <p:cNvCxnSpPr>
                <a:cxnSpLocks/>
                <a:stCxn id="6" idx="0"/>
                <a:endCxn id="5" idx="4"/>
              </p:cNvCxnSpPr>
              <p:nvPr/>
            </p:nvCxnSpPr>
            <p:spPr>
              <a:xfrm flipV="1">
                <a:off x="6096000" y="2221487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cxnSpLocks/>
                <a:stCxn id="9" idx="7"/>
                <a:endCxn id="5" idx="3"/>
              </p:cNvCxnSpPr>
              <p:nvPr/>
            </p:nvCxnSpPr>
            <p:spPr>
              <a:xfrm flipV="1">
                <a:off x="5161126" y="2137690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Oval 4"/>
              <p:cNvSpPr/>
              <p:nvPr/>
            </p:nvSpPr>
            <p:spPr>
              <a:xfrm>
                <a:off x="5793070" y="164928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5793070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5793070" y="3724108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5793070" y="4761519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4643992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4643992" y="3724107"/>
                <a:ext cx="605860" cy="572201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6942148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6942148" y="372410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Connector 19"/>
              <p:cNvCxnSpPr>
                <a:cxnSpLocks/>
                <a:stCxn id="11" idx="1"/>
                <a:endCxn id="5" idx="5"/>
              </p:cNvCxnSpPr>
              <p:nvPr/>
            </p:nvCxnSpPr>
            <p:spPr>
              <a:xfrm flipH="1" flipV="1">
                <a:off x="6310204" y="2137690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cxnSpLocks/>
                <a:stCxn id="10" idx="0"/>
                <a:endCxn id="9" idx="4"/>
              </p:cNvCxnSpPr>
              <p:nvPr/>
            </p:nvCxnSpPr>
            <p:spPr>
              <a:xfrm flipV="1">
                <a:off x="4946922" y="3258898"/>
                <a:ext cx="0" cy="465209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cxnSpLocks/>
                <a:stCxn id="7" idx="0"/>
                <a:endCxn id="6" idx="4"/>
              </p:cNvCxnSpPr>
              <p:nvPr/>
            </p:nvCxnSpPr>
            <p:spPr>
              <a:xfrm flipV="1">
                <a:off x="6096000" y="3258898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cxnSpLocks/>
                <a:stCxn id="12" idx="0"/>
                <a:endCxn id="11" idx="4"/>
              </p:cNvCxnSpPr>
              <p:nvPr/>
            </p:nvCxnSpPr>
            <p:spPr>
              <a:xfrm flipV="1">
                <a:off x="7245078" y="3258898"/>
                <a:ext cx="0" cy="46520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cxnSpLocks/>
                <a:stCxn id="8" idx="7"/>
                <a:endCxn id="12" idx="3"/>
              </p:cNvCxnSpPr>
              <p:nvPr/>
            </p:nvCxnSpPr>
            <p:spPr>
              <a:xfrm flipV="1">
                <a:off x="6310204" y="4212510"/>
                <a:ext cx="720670" cy="632806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cxnSpLocks/>
                <a:stCxn id="8" idx="0"/>
                <a:endCxn id="7" idx="4"/>
              </p:cNvCxnSpPr>
              <p:nvPr/>
            </p:nvCxnSpPr>
            <p:spPr>
              <a:xfrm flipV="1">
                <a:off x="6096000" y="4296309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cxnSpLocks/>
                <a:stCxn id="10" idx="5"/>
                <a:endCxn id="8" idx="1"/>
              </p:cNvCxnSpPr>
              <p:nvPr/>
            </p:nvCxnSpPr>
            <p:spPr>
              <a:xfrm>
                <a:off x="5161126" y="4212511"/>
                <a:ext cx="720670" cy="632805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cxnSpLocks/>
                <a:stCxn id="9" idx="6"/>
                <a:endCxn id="6" idx="2"/>
              </p:cNvCxnSpPr>
              <p:nvPr/>
            </p:nvCxnSpPr>
            <p:spPr>
              <a:xfrm>
                <a:off x="5249852" y="2972798"/>
                <a:ext cx="54321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cxnSpLocks/>
                <a:stCxn id="10" idx="6"/>
                <a:endCxn id="7" idx="2"/>
              </p:cNvCxnSpPr>
              <p:nvPr/>
            </p:nvCxnSpPr>
            <p:spPr>
              <a:xfrm>
                <a:off x="5249852" y="4010208"/>
                <a:ext cx="543218" cy="1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cxnSpLocks/>
                <a:stCxn id="6" idx="6"/>
                <a:endCxn id="11" idx="2"/>
              </p:cNvCxnSpPr>
              <p:nvPr/>
            </p:nvCxnSpPr>
            <p:spPr>
              <a:xfrm>
                <a:off x="6398930" y="2972798"/>
                <a:ext cx="54321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cxnSpLocks/>
                <a:stCxn id="7" idx="6"/>
                <a:endCxn id="12" idx="2"/>
              </p:cNvCxnSpPr>
              <p:nvPr/>
            </p:nvCxnSpPr>
            <p:spPr>
              <a:xfrm flipV="1">
                <a:off x="6398930" y="4010207"/>
                <a:ext cx="543218" cy="2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cxnSpLocks/>
                <a:stCxn id="10" idx="7"/>
                <a:endCxn id="6" idx="3"/>
              </p:cNvCxnSpPr>
              <p:nvPr/>
            </p:nvCxnSpPr>
            <p:spPr>
              <a:xfrm flipV="1">
                <a:off x="5161126" y="3175101"/>
                <a:ext cx="720670" cy="632803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cxnSpLocks/>
                <a:stCxn id="9" idx="5"/>
                <a:endCxn id="7" idx="1"/>
              </p:cNvCxnSpPr>
              <p:nvPr/>
            </p:nvCxnSpPr>
            <p:spPr>
              <a:xfrm>
                <a:off x="5161126" y="3175101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>
                <a:cxnSpLocks/>
                <a:stCxn id="7" idx="7"/>
                <a:endCxn id="11" idx="3"/>
              </p:cNvCxnSpPr>
              <p:nvPr/>
            </p:nvCxnSpPr>
            <p:spPr>
              <a:xfrm flipV="1">
                <a:off x="6310204" y="3175101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cxnSpLocks/>
                <a:stCxn id="12" idx="1"/>
                <a:endCxn id="6" idx="5"/>
              </p:cNvCxnSpPr>
              <p:nvPr/>
            </p:nvCxnSpPr>
            <p:spPr>
              <a:xfrm flipH="1" flipV="1">
                <a:off x="6310204" y="3175101"/>
                <a:ext cx="720670" cy="632802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Oval 96"/>
              <p:cNvSpPr/>
              <p:nvPr/>
            </p:nvSpPr>
            <p:spPr>
              <a:xfrm>
                <a:off x="5797715" y="1652723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5797715" y="2690134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797715" y="3727545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5797715" y="476495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4648637" y="2690134"/>
                <a:ext cx="605860" cy="572201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6946793" y="2690134"/>
                <a:ext cx="605860" cy="572201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6946793" y="3727543"/>
                <a:ext cx="605860" cy="572201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5559794" y="172793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378032" y="2782979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787901" y="261597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389150" y="263360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385052" y="3820388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822647" y="360542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361731" y="3718954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403575" y="4944470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</p:grp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912946"/>
              </p:ext>
            </p:extLst>
          </p:nvPr>
        </p:nvGraphicFramePr>
        <p:xfrm>
          <a:off x="544614" y="5312197"/>
          <a:ext cx="6111705" cy="800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1">
                  <a:extLst>
                    <a:ext uri="{9D8B030D-6E8A-4147-A177-3AD203B41FA5}">
                      <a16:colId xmlns:a16="http://schemas.microsoft.com/office/drawing/2014/main" val="1819092371"/>
                    </a:ext>
                  </a:extLst>
                </a:gridCol>
                <a:gridCol w="1222341">
                  <a:extLst>
                    <a:ext uri="{9D8B030D-6E8A-4147-A177-3AD203B41FA5}">
                      <a16:colId xmlns:a16="http://schemas.microsoft.com/office/drawing/2014/main" val="3444592216"/>
                    </a:ext>
                  </a:extLst>
                </a:gridCol>
                <a:gridCol w="1222341">
                  <a:extLst>
                    <a:ext uri="{9D8B030D-6E8A-4147-A177-3AD203B41FA5}">
                      <a16:colId xmlns:a16="http://schemas.microsoft.com/office/drawing/2014/main" val="838595179"/>
                    </a:ext>
                  </a:extLst>
                </a:gridCol>
                <a:gridCol w="1222341">
                  <a:extLst>
                    <a:ext uri="{9D8B030D-6E8A-4147-A177-3AD203B41FA5}">
                      <a16:colId xmlns:a16="http://schemas.microsoft.com/office/drawing/2014/main" val="3258402949"/>
                    </a:ext>
                  </a:extLst>
                </a:gridCol>
                <a:gridCol w="1222341">
                  <a:extLst>
                    <a:ext uri="{9D8B030D-6E8A-4147-A177-3AD203B41FA5}">
                      <a16:colId xmlns:a16="http://schemas.microsoft.com/office/drawing/2014/main" val="2795592504"/>
                    </a:ext>
                  </a:extLst>
                </a:gridCol>
              </a:tblGrid>
              <a:tr h="429790">
                <a:tc>
                  <a:txBody>
                    <a:bodyPr/>
                    <a:lstStyle/>
                    <a:p>
                      <a:r>
                        <a:rPr lang="en-US" dirty="0" err="1"/>
                        <a:t>Knoten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996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5,6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5,6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005407"/>
                  </a:ext>
                </a:extLst>
              </a:tr>
            </a:tbl>
          </a:graphicData>
        </a:graphic>
      </p:graphicFrame>
      <p:grpSp>
        <p:nvGrpSpPr>
          <p:cNvPr id="50" name="Group 49"/>
          <p:cNvGrpSpPr/>
          <p:nvPr/>
        </p:nvGrpSpPr>
        <p:grpSpPr>
          <a:xfrm>
            <a:off x="5864046" y="2785819"/>
            <a:ext cx="2385023" cy="2128490"/>
            <a:chOff x="980477" y="3040410"/>
            <a:chExt cx="1772276" cy="1706930"/>
          </a:xfrm>
          <a:noFill/>
        </p:grpSpPr>
        <p:sp>
          <p:nvSpPr>
            <p:cNvPr id="51" name="Oval 50"/>
            <p:cNvSpPr/>
            <p:nvPr/>
          </p:nvSpPr>
          <p:spPr>
            <a:xfrm>
              <a:off x="1430503" y="3051740"/>
              <a:ext cx="190734" cy="179514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1663192" y="3051740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1885238" y="3046075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2107284" y="3046075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2339973" y="3046075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2562019" y="3040410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991424" y="3062554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213470" y="3056889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430503" y="3264968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64"/>
            <p:cNvSpPr/>
            <p:nvPr/>
          </p:nvSpPr>
          <p:spPr>
            <a:xfrm>
              <a:off x="1663192" y="3264968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1885238" y="3259303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2107284" y="3259303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Oval 68"/>
            <p:cNvSpPr/>
            <p:nvPr/>
          </p:nvSpPr>
          <p:spPr>
            <a:xfrm>
              <a:off x="2339973" y="3259303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2562019" y="3253638"/>
              <a:ext cx="190734" cy="179514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991424" y="3275782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213470" y="3270117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1419556" y="3484534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1652245" y="3484534"/>
              <a:ext cx="190734" cy="17951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1874291" y="3478869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2096337" y="3478869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2329026" y="3478869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2551072" y="3473204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980477" y="3495348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1202523" y="3489683"/>
              <a:ext cx="190734" cy="17951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1419556" y="3697762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1652245" y="3697762"/>
              <a:ext cx="190734" cy="17951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1874291" y="3692097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2096337" y="3692097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2329026" y="3692097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2551072" y="3686432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980477" y="3708576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1202523" y="3702911"/>
              <a:ext cx="190734" cy="17951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1430503" y="3910990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1663192" y="3910990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1885238" y="3905325"/>
              <a:ext cx="190734" cy="17951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2107284" y="3905325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2339973" y="3905325"/>
              <a:ext cx="190734" cy="17951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2562019" y="3899660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991424" y="3921804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1213470" y="3916139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1430503" y="4124218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1663192" y="4124218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1885238" y="4118553"/>
              <a:ext cx="190734" cy="17951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2107284" y="4118553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2339973" y="4118553"/>
              <a:ext cx="190734" cy="17951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2562019" y="4112888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991424" y="4135032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1213470" y="4129367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1419556" y="4343784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1652245" y="4343784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1874291" y="4338119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2096337" y="4338119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2329026" y="4338119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2551072" y="4332454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980477" y="4354598"/>
              <a:ext cx="190734" cy="179514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1202523" y="4348933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1419556" y="4557012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1652245" y="4557012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1874291" y="4551347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2096337" y="4551347"/>
              <a:ext cx="190734" cy="179514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2329026" y="4551347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2551072" y="4545682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980477" y="4567826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1202523" y="4562161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8" name="TextBox 137"/>
          <p:cNvSpPr txBox="1"/>
          <p:nvPr/>
        </p:nvSpPr>
        <p:spPr>
          <a:xfrm>
            <a:off x="5848259" y="247085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6151334" y="247085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6432290" y="246773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6747015" y="246773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7039749" y="246773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7353451" y="2476182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7647926" y="2476182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7958903" y="247696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5590592" y="27201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5582577" y="29995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5585262" y="32779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5587250" y="35438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5580451" y="3814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5587250" y="40769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5575801" y="46240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5587245" y="43611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841895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5310" y="1246311"/>
            <a:ext cx="4610615" cy="491377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MC + MR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7</a:t>
            </a:fld>
            <a:endParaRPr lang="en-US"/>
          </a:p>
        </p:txBody>
      </p:sp>
      <p:grpSp>
        <p:nvGrpSpPr>
          <p:cNvPr id="79" name="Group 78"/>
          <p:cNvGrpSpPr/>
          <p:nvPr/>
        </p:nvGrpSpPr>
        <p:grpSpPr>
          <a:xfrm>
            <a:off x="8405880" y="1825706"/>
            <a:ext cx="3338452" cy="3788740"/>
            <a:chOff x="4378032" y="1727931"/>
            <a:chExt cx="3338452" cy="3788740"/>
          </a:xfrm>
        </p:grpSpPr>
        <p:grpSp>
          <p:nvGrpSpPr>
            <p:cNvPr id="70" name="Group 69"/>
            <p:cNvGrpSpPr/>
            <p:nvPr/>
          </p:nvGrpSpPr>
          <p:grpSpPr>
            <a:xfrm>
              <a:off x="4643992" y="1828800"/>
              <a:ext cx="2908661" cy="3687871"/>
              <a:chOff x="4643992" y="1649286"/>
              <a:chExt cx="2908661" cy="3687871"/>
            </a:xfrm>
          </p:grpSpPr>
          <p:cxnSp>
            <p:nvCxnSpPr>
              <p:cNvPr id="17" name="Straight Connector 16"/>
              <p:cNvCxnSpPr>
                <a:cxnSpLocks/>
                <a:stCxn id="6" idx="0"/>
                <a:endCxn id="5" idx="4"/>
              </p:cNvCxnSpPr>
              <p:nvPr/>
            </p:nvCxnSpPr>
            <p:spPr>
              <a:xfrm flipV="1">
                <a:off x="6096000" y="2221487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cxnSpLocks/>
                <a:stCxn id="9" idx="7"/>
                <a:endCxn id="5" idx="3"/>
              </p:cNvCxnSpPr>
              <p:nvPr/>
            </p:nvCxnSpPr>
            <p:spPr>
              <a:xfrm flipV="1">
                <a:off x="5161126" y="2137690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Oval 4"/>
              <p:cNvSpPr/>
              <p:nvPr/>
            </p:nvSpPr>
            <p:spPr>
              <a:xfrm>
                <a:off x="5793070" y="164928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5793070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5793070" y="3724108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5793070" y="4761519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4643992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4643992" y="3720669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6942148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6942148" y="372410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Connector 19"/>
              <p:cNvCxnSpPr>
                <a:cxnSpLocks/>
                <a:stCxn id="11" idx="1"/>
                <a:endCxn id="5" idx="5"/>
              </p:cNvCxnSpPr>
              <p:nvPr/>
            </p:nvCxnSpPr>
            <p:spPr>
              <a:xfrm flipH="1" flipV="1">
                <a:off x="6310204" y="2137690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cxnSpLocks/>
                <a:stCxn id="10" idx="0"/>
                <a:endCxn id="9" idx="4"/>
              </p:cNvCxnSpPr>
              <p:nvPr/>
            </p:nvCxnSpPr>
            <p:spPr>
              <a:xfrm flipV="1">
                <a:off x="4946922" y="3258898"/>
                <a:ext cx="0" cy="461771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cxnSpLocks/>
                <a:stCxn id="7" idx="0"/>
                <a:endCxn id="6" idx="4"/>
              </p:cNvCxnSpPr>
              <p:nvPr/>
            </p:nvCxnSpPr>
            <p:spPr>
              <a:xfrm flipV="1">
                <a:off x="6096000" y="3258898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cxnSpLocks/>
                <a:stCxn id="12" idx="0"/>
                <a:endCxn id="11" idx="4"/>
              </p:cNvCxnSpPr>
              <p:nvPr/>
            </p:nvCxnSpPr>
            <p:spPr>
              <a:xfrm flipV="1">
                <a:off x="7245078" y="3258898"/>
                <a:ext cx="0" cy="46520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cxnSpLocks/>
                <a:stCxn id="8" idx="7"/>
                <a:endCxn id="12" idx="3"/>
              </p:cNvCxnSpPr>
              <p:nvPr/>
            </p:nvCxnSpPr>
            <p:spPr>
              <a:xfrm flipV="1">
                <a:off x="6310204" y="4212510"/>
                <a:ext cx="720670" cy="632806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cxnSpLocks/>
                <a:stCxn id="8" idx="0"/>
                <a:endCxn id="7" idx="4"/>
              </p:cNvCxnSpPr>
              <p:nvPr/>
            </p:nvCxnSpPr>
            <p:spPr>
              <a:xfrm flipV="1">
                <a:off x="6096000" y="4296309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cxnSpLocks/>
                <a:stCxn id="10" idx="5"/>
                <a:endCxn id="8" idx="1"/>
              </p:cNvCxnSpPr>
              <p:nvPr/>
            </p:nvCxnSpPr>
            <p:spPr>
              <a:xfrm>
                <a:off x="5161126" y="4209073"/>
                <a:ext cx="720670" cy="636243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cxnSpLocks/>
                <a:stCxn id="9" idx="6"/>
                <a:endCxn id="6" idx="2"/>
              </p:cNvCxnSpPr>
              <p:nvPr/>
            </p:nvCxnSpPr>
            <p:spPr>
              <a:xfrm>
                <a:off x="5249852" y="2972798"/>
                <a:ext cx="54321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cxnSpLocks/>
                <a:stCxn id="10" idx="6"/>
                <a:endCxn id="7" idx="2"/>
              </p:cNvCxnSpPr>
              <p:nvPr/>
            </p:nvCxnSpPr>
            <p:spPr>
              <a:xfrm>
                <a:off x="5249852" y="4006770"/>
                <a:ext cx="543218" cy="3439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cxnSpLocks/>
                <a:stCxn id="6" idx="6"/>
                <a:endCxn id="11" idx="2"/>
              </p:cNvCxnSpPr>
              <p:nvPr/>
            </p:nvCxnSpPr>
            <p:spPr>
              <a:xfrm>
                <a:off x="6398930" y="2972798"/>
                <a:ext cx="54321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cxnSpLocks/>
                <a:stCxn id="7" idx="6"/>
                <a:endCxn id="12" idx="2"/>
              </p:cNvCxnSpPr>
              <p:nvPr/>
            </p:nvCxnSpPr>
            <p:spPr>
              <a:xfrm flipV="1">
                <a:off x="6398930" y="4010207"/>
                <a:ext cx="543218" cy="2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cxnSpLocks/>
                <a:stCxn id="10" idx="7"/>
                <a:endCxn id="6" idx="3"/>
              </p:cNvCxnSpPr>
              <p:nvPr/>
            </p:nvCxnSpPr>
            <p:spPr>
              <a:xfrm flipV="1">
                <a:off x="5161126" y="3175101"/>
                <a:ext cx="720670" cy="629365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cxnSpLocks/>
                <a:stCxn id="9" idx="5"/>
                <a:endCxn id="7" idx="1"/>
              </p:cNvCxnSpPr>
              <p:nvPr/>
            </p:nvCxnSpPr>
            <p:spPr>
              <a:xfrm>
                <a:off x="5161126" y="3175101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>
                <a:cxnSpLocks/>
                <a:stCxn id="7" idx="7"/>
                <a:endCxn id="11" idx="3"/>
              </p:cNvCxnSpPr>
              <p:nvPr/>
            </p:nvCxnSpPr>
            <p:spPr>
              <a:xfrm flipV="1">
                <a:off x="6310204" y="3175101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cxnSpLocks/>
                <a:stCxn id="12" idx="1"/>
                <a:endCxn id="6" idx="5"/>
              </p:cNvCxnSpPr>
              <p:nvPr/>
            </p:nvCxnSpPr>
            <p:spPr>
              <a:xfrm flipH="1" flipV="1">
                <a:off x="6310204" y="3175101"/>
                <a:ext cx="720670" cy="632802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Oval 96"/>
              <p:cNvSpPr/>
              <p:nvPr/>
            </p:nvSpPr>
            <p:spPr>
              <a:xfrm>
                <a:off x="5797715" y="1652723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5797715" y="2690134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797715" y="3727545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5797715" y="476495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4648637" y="268669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6946793" y="268669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6946793" y="3724105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5559794" y="172793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378032" y="2782979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787901" y="261597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389150" y="263360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385052" y="3820388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822647" y="360542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361731" y="3718954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403575" y="4944470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5864046" y="2785819"/>
            <a:ext cx="2385023" cy="2128490"/>
            <a:chOff x="980477" y="3040410"/>
            <a:chExt cx="1772276" cy="1706930"/>
          </a:xfrm>
          <a:noFill/>
        </p:grpSpPr>
        <p:sp>
          <p:nvSpPr>
            <p:cNvPr id="51" name="Oval 50"/>
            <p:cNvSpPr/>
            <p:nvPr/>
          </p:nvSpPr>
          <p:spPr>
            <a:xfrm>
              <a:off x="1430503" y="3051740"/>
              <a:ext cx="190734" cy="179514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1663192" y="3051740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1885238" y="3046075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2107284" y="3046075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2339973" y="3046075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2562019" y="3040410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991424" y="3062554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213470" y="3056889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430503" y="3264968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64"/>
            <p:cNvSpPr/>
            <p:nvPr/>
          </p:nvSpPr>
          <p:spPr>
            <a:xfrm>
              <a:off x="1663192" y="3264968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1885238" y="3259303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2107284" y="3259303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Oval 68"/>
            <p:cNvSpPr/>
            <p:nvPr/>
          </p:nvSpPr>
          <p:spPr>
            <a:xfrm>
              <a:off x="2339973" y="3259303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2562019" y="3253638"/>
              <a:ext cx="190734" cy="179514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991424" y="3275782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213470" y="3270117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1419556" y="3484534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1652245" y="3484534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1874291" y="3478869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2096337" y="3478869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2329026" y="3478869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2551072" y="3473204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980477" y="3495348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1202523" y="3489683"/>
              <a:ext cx="190734" cy="179514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1419556" y="3697762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1652245" y="3697762"/>
              <a:ext cx="190734" cy="179514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1874291" y="3692097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2096337" y="3692097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2329026" y="3692097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2551072" y="3686432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980477" y="3708576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1202523" y="3702911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1430503" y="3910990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1663192" y="3910990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1885238" y="3905325"/>
              <a:ext cx="190734" cy="179514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2107284" y="3905325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2339973" y="3905325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2562019" y="3899660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991424" y="3921804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1213470" y="3916139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1430503" y="4124218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1663192" y="4124218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1885238" y="4118553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2107284" y="4118553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2339973" y="4118553"/>
              <a:ext cx="190734" cy="179514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2562019" y="4112888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991424" y="4135032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1213470" y="4129367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1419556" y="4343784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1652245" y="4343784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1874291" y="4338119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2096337" y="4338119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2329026" y="4338119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2551072" y="4332454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980477" y="4354598"/>
              <a:ext cx="190734" cy="179514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1202523" y="4348933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1419556" y="4557012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1652245" y="4557012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1874291" y="4551347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2096337" y="4551347"/>
              <a:ext cx="190734" cy="179514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2329026" y="4551347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2551072" y="4545682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980477" y="4567826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1202523" y="4562161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8" name="TextBox 137"/>
          <p:cNvSpPr txBox="1"/>
          <p:nvPr/>
        </p:nvSpPr>
        <p:spPr>
          <a:xfrm>
            <a:off x="5848259" y="247085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6151334" y="247085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6432290" y="246773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6747015" y="246773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7039749" y="246773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7353451" y="2476182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7647926" y="2476182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7958903" y="247696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5590592" y="27201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5582577" y="29995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5585262" y="32779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5587250" y="35438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5580451" y="3814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5587250" y="40769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5575801" y="46240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5587245" y="43611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72986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Alternativlösungen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42621" y="1954732"/>
            <a:ext cx="3338452" cy="3788740"/>
            <a:chOff x="4378032" y="1727931"/>
            <a:chExt cx="3338452" cy="3788740"/>
          </a:xfrm>
        </p:grpSpPr>
        <p:grpSp>
          <p:nvGrpSpPr>
            <p:cNvPr id="6" name="Group 5"/>
            <p:cNvGrpSpPr/>
            <p:nvPr/>
          </p:nvGrpSpPr>
          <p:grpSpPr>
            <a:xfrm>
              <a:off x="4643992" y="1828800"/>
              <a:ext cx="2908661" cy="3687871"/>
              <a:chOff x="4643992" y="1649286"/>
              <a:chExt cx="2908661" cy="3687871"/>
            </a:xfrm>
          </p:grpSpPr>
          <p:cxnSp>
            <p:nvCxnSpPr>
              <p:cNvPr id="15" name="Straight Connector 14"/>
              <p:cNvCxnSpPr>
                <a:cxnSpLocks/>
                <a:stCxn id="18" idx="0"/>
                <a:endCxn id="17" idx="4"/>
              </p:cNvCxnSpPr>
              <p:nvPr/>
            </p:nvCxnSpPr>
            <p:spPr>
              <a:xfrm flipV="1">
                <a:off x="6096000" y="2221487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cxnSpLocks/>
                <a:stCxn id="21" idx="7"/>
                <a:endCxn id="17" idx="3"/>
              </p:cNvCxnSpPr>
              <p:nvPr/>
            </p:nvCxnSpPr>
            <p:spPr>
              <a:xfrm flipV="1">
                <a:off x="5161126" y="2137690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 16"/>
              <p:cNvSpPr/>
              <p:nvPr/>
            </p:nvSpPr>
            <p:spPr>
              <a:xfrm>
                <a:off x="5793070" y="164928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5793070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5793070" y="3724108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5793070" y="4761519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4643992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4643992" y="3720669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6942148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942148" y="372410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Connector 24"/>
              <p:cNvCxnSpPr>
                <a:cxnSpLocks/>
                <a:stCxn id="23" idx="1"/>
                <a:endCxn id="17" idx="5"/>
              </p:cNvCxnSpPr>
              <p:nvPr/>
            </p:nvCxnSpPr>
            <p:spPr>
              <a:xfrm flipH="1" flipV="1">
                <a:off x="6310204" y="2137690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cxnSpLocks/>
                <a:stCxn id="22" idx="0"/>
                <a:endCxn id="21" idx="4"/>
              </p:cNvCxnSpPr>
              <p:nvPr/>
            </p:nvCxnSpPr>
            <p:spPr>
              <a:xfrm flipV="1">
                <a:off x="4946922" y="3258898"/>
                <a:ext cx="0" cy="461771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cxnSpLocks/>
                <a:stCxn id="19" idx="0"/>
                <a:endCxn id="18" idx="4"/>
              </p:cNvCxnSpPr>
              <p:nvPr/>
            </p:nvCxnSpPr>
            <p:spPr>
              <a:xfrm flipV="1">
                <a:off x="6096000" y="3258898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cxnSpLocks/>
                <a:stCxn id="24" idx="0"/>
                <a:endCxn id="23" idx="4"/>
              </p:cNvCxnSpPr>
              <p:nvPr/>
            </p:nvCxnSpPr>
            <p:spPr>
              <a:xfrm flipV="1">
                <a:off x="7245078" y="3258898"/>
                <a:ext cx="0" cy="46520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cxnSpLocks/>
                <a:stCxn id="20" idx="7"/>
                <a:endCxn id="24" idx="3"/>
              </p:cNvCxnSpPr>
              <p:nvPr/>
            </p:nvCxnSpPr>
            <p:spPr>
              <a:xfrm flipV="1">
                <a:off x="6310204" y="4212510"/>
                <a:ext cx="720670" cy="632806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cxnSpLocks/>
                <a:stCxn id="20" idx="0"/>
                <a:endCxn id="19" idx="4"/>
              </p:cNvCxnSpPr>
              <p:nvPr/>
            </p:nvCxnSpPr>
            <p:spPr>
              <a:xfrm flipV="1">
                <a:off x="6096000" y="4296309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cxnSpLocks/>
                <a:stCxn id="22" idx="5"/>
                <a:endCxn id="20" idx="1"/>
              </p:cNvCxnSpPr>
              <p:nvPr/>
            </p:nvCxnSpPr>
            <p:spPr>
              <a:xfrm>
                <a:off x="5161126" y="4209073"/>
                <a:ext cx="720670" cy="636243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>
                <a:cxnSpLocks/>
                <a:stCxn id="21" idx="6"/>
                <a:endCxn id="18" idx="2"/>
              </p:cNvCxnSpPr>
              <p:nvPr/>
            </p:nvCxnSpPr>
            <p:spPr>
              <a:xfrm>
                <a:off x="5249852" y="2972798"/>
                <a:ext cx="54321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cxnSpLocks/>
                <a:stCxn id="22" idx="6"/>
                <a:endCxn id="19" idx="2"/>
              </p:cNvCxnSpPr>
              <p:nvPr/>
            </p:nvCxnSpPr>
            <p:spPr>
              <a:xfrm>
                <a:off x="5249852" y="4006770"/>
                <a:ext cx="543218" cy="3439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cxnSpLocks/>
                <a:stCxn id="18" idx="6"/>
                <a:endCxn id="23" idx="2"/>
              </p:cNvCxnSpPr>
              <p:nvPr/>
            </p:nvCxnSpPr>
            <p:spPr>
              <a:xfrm>
                <a:off x="6398930" y="2972798"/>
                <a:ext cx="54321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cxnSpLocks/>
                <a:stCxn id="19" idx="6"/>
                <a:endCxn id="24" idx="2"/>
              </p:cNvCxnSpPr>
              <p:nvPr/>
            </p:nvCxnSpPr>
            <p:spPr>
              <a:xfrm flipV="1">
                <a:off x="6398930" y="4010207"/>
                <a:ext cx="543218" cy="2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cxnSpLocks/>
                <a:stCxn id="22" idx="7"/>
                <a:endCxn id="18" idx="3"/>
              </p:cNvCxnSpPr>
              <p:nvPr/>
            </p:nvCxnSpPr>
            <p:spPr>
              <a:xfrm flipV="1">
                <a:off x="5161126" y="3175101"/>
                <a:ext cx="720670" cy="629365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cxnSpLocks/>
                <a:stCxn id="21" idx="5"/>
                <a:endCxn id="19" idx="1"/>
              </p:cNvCxnSpPr>
              <p:nvPr/>
            </p:nvCxnSpPr>
            <p:spPr>
              <a:xfrm>
                <a:off x="5161126" y="3175101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cxnSpLocks/>
                <a:stCxn id="19" idx="7"/>
                <a:endCxn id="23" idx="3"/>
              </p:cNvCxnSpPr>
              <p:nvPr/>
            </p:nvCxnSpPr>
            <p:spPr>
              <a:xfrm flipV="1">
                <a:off x="6310204" y="3175101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cxnSpLocks/>
                <a:stCxn id="24" idx="1"/>
                <a:endCxn id="18" idx="5"/>
              </p:cNvCxnSpPr>
              <p:nvPr/>
            </p:nvCxnSpPr>
            <p:spPr>
              <a:xfrm flipH="1" flipV="1">
                <a:off x="6310204" y="3175101"/>
                <a:ext cx="720670" cy="632802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5797715" y="1652723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5797715" y="2690134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5797715" y="3727545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5797715" y="476495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4648637" y="268669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6946793" y="268669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6946793" y="3724105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5559794" y="172793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378032" y="2782979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87901" y="261597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389150" y="263360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385052" y="3820388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822647" y="360542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361731" y="3718954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403575" y="4944470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861660" y="6201808"/>
            <a:ext cx="1997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B, E, D, G </a:t>
            </a:r>
            <a:r>
              <a:rPr lang="en-US" dirty="0" err="1"/>
              <a:t>getauscht</a:t>
            </a: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4321548" y="2001728"/>
            <a:ext cx="3338452" cy="3788740"/>
            <a:chOff x="4378032" y="1727931"/>
            <a:chExt cx="3338452" cy="3788740"/>
          </a:xfrm>
        </p:grpSpPr>
        <p:grpSp>
          <p:nvGrpSpPr>
            <p:cNvPr id="49" name="Group 48"/>
            <p:cNvGrpSpPr/>
            <p:nvPr/>
          </p:nvGrpSpPr>
          <p:grpSpPr>
            <a:xfrm>
              <a:off x="4643992" y="1828800"/>
              <a:ext cx="2908661" cy="3687871"/>
              <a:chOff x="4643992" y="1649286"/>
              <a:chExt cx="2908661" cy="3687871"/>
            </a:xfrm>
          </p:grpSpPr>
          <p:cxnSp>
            <p:nvCxnSpPr>
              <p:cNvPr id="58" name="Straight Connector 57"/>
              <p:cNvCxnSpPr>
                <a:cxnSpLocks/>
                <a:stCxn id="61" idx="0"/>
                <a:endCxn id="60" idx="4"/>
              </p:cNvCxnSpPr>
              <p:nvPr/>
            </p:nvCxnSpPr>
            <p:spPr>
              <a:xfrm flipV="1">
                <a:off x="6096000" y="2221487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>
                <a:cxnSpLocks/>
                <a:stCxn id="64" idx="7"/>
                <a:endCxn id="60" idx="3"/>
              </p:cNvCxnSpPr>
              <p:nvPr/>
            </p:nvCxnSpPr>
            <p:spPr>
              <a:xfrm flipV="1">
                <a:off x="5161126" y="2137690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/>
              <p:cNvSpPr/>
              <p:nvPr/>
            </p:nvSpPr>
            <p:spPr>
              <a:xfrm>
                <a:off x="5793070" y="164928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5793070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5793070" y="3724108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5793070" y="4761519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4643992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4643992" y="3720669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6942148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6942148" y="372410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/>
              <p:cNvCxnSpPr>
                <a:cxnSpLocks/>
                <a:stCxn id="66" idx="1"/>
                <a:endCxn id="60" idx="5"/>
              </p:cNvCxnSpPr>
              <p:nvPr/>
            </p:nvCxnSpPr>
            <p:spPr>
              <a:xfrm flipH="1" flipV="1">
                <a:off x="6310204" y="2137690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cxnSpLocks/>
                <a:stCxn id="65" idx="0"/>
                <a:endCxn id="64" idx="4"/>
              </p:cNvCxnSpPr>
              <p:nvPr/>
            </p:nvCxnSpPr>
            <p:spPr>
              <a:xfrm flipV="1">
                <a:off x="4946922" y="3258898"/>
                <a:ext cx="0" cy="461771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cxnSpLocks/>
                <a:stCxn id="62" idx="0"/>
                <a:endCxn id="61" idx="4"/>
              </p:cNvCxnSpPr>
              <p:nvPr/>
            </p:nvCxnSpPr>
            <p:spPr>
              <a:xfrm flipV="1">
                <a:off x="6096000" y="3258898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cxnSpLocks/>
                <a:stCxn id="67" idx="0"/>
                <a:endCxn id="66" idx="4"/>
              </p:cNvCxnSpPr>
              <p:nvPr/>
            </p:nvCxnSpPr>
            <p:spPr>
              <a:xfrm flipV="1">
                <a:off x="7245078" y="3258898"/>
                <a:ext cx="0" cy="46520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cxnSpLocks/>
                <a:stCxn id="63" idx="7"/>
                <a:endCxn id="67" idx="3"/>
              </p:cNvCxnSpPr>
              <p:nvPr/>
            </p:nvCxnSpPr>
            <p:spPr>
              <a:xfrm flipV="1">
                <a:off x="6310204" y="4212510"/>
                <a:ext cx="720670" cy="632806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cxnSpLocks/>
                <a:stCxn id="63" idx="0"/>
                <a:endCxn id="62" idx="4"/>
              </p:cNvCxnSpPr>
              <p:nvPr/>
            </p:nvCxnSpPr>
            <p:spPr>
              <a:xfrm flipV="1">
                <a:off x="6096000" y="4296309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cxnSpLocks/>
                <a:stCxn id="65" idx="5"/>
                <a:endCxn id="63" idx="1"/>
              </p:cNvCxnSpPr>
              <p:nvPr/>
            </p:nvCxnSpPr>
            <p:spPr>
              <a:xfrm>
                <a:off x="5161126" y="4209073"/>
                <a:ext cx="720670" cy="636243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cxnSpLocks/>
                <a:stCxn id="64" idx="6"/>
                <a:endCxn id="61" idx="2"/>
              </p:cNvCxnSpPr>
              <p:nvPr/>
            </p:nvCxnSpPr>
            <p:spPr>
              <a:xfrm>
                <a:off x="5249852" y="2972798"/>
                <a:ext cx="54321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cxnSpLocks/>
                <a:stCxn id="65" idx="6"/>
                <a:endCxn id="62" idx="2"/>
              </p:cNvCxnSpPr>
              <p:nvPr/>
            </p:nvCxnSpPr>
            <p:spPr>
              <a:xfrm>
                <a:off x="5249852" y="4006770"/>
                <a:ext cx="543218" cy="3439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cxnSpLocks/>
                <a:stCxn id="61" idx="6"/>
                <a:endCxn id="66" idx="2"/>
              </p:cNvCxnSpPr>
              <p:nvPr/>
            </p:nvCxnSpPr>
            <p:spPr>
              <a:xfrm>
                <a:off x="6398930" y="2972798"/>
                <a:ext cx="54321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>
                <a:cxnSpLocks/>
                <a:stCxn id="62" idx="6"/>
                <a:endCxn id="67" idx="2"/>
              </p:cNvCxnSpPr>
              <p:nvPr/>
            </p:nvCxnSpPr>
            <p:spPr>
              <a:xfrm flipV="1">
                <a:off x="6398930" y="4010207"/>
                <a:ext cx="543218" cy="2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cxnSpLocks/>
                <a:stCxn id="65" idx="7"/>
                <a:endCxn id="61" idx="3"/>
              </p:cNvCxnSpPr>
              <p:nvPr/>
            </p:nvCxnSpPr>
            <p:spPr>
              <a:xfrm flipV="1">
                <a:off x="5161126" y="3175101"/>
                <a:ext cx="720670" cy="629365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cxnSpLocks/>
                <a:stCxn id="64" idx="5"/>
                <a:endCxn id="62" idx="1"/>
              </p:cNvCxnSpPr>
              <p:nvPr/>
            </p:nvCxnSpPr>
            <p:spPr>
              <a:xfrm>
                <a:off x="5161126" y="3175101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>
                <a:cxnSpLocks/>
                <a:stCxn id="62" idx="7"/>
                <a:endCxn id="66" idx="3"/>
              </p:cNvCxnSpPr>
              <p:nvPr/>
            </p:nvCxnSpPr>
            <p:spPr>
              <a:xfrm flipV="1">
                <a:off x="6310204" y="3175101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>
                <a:cxnSpLocks/>
                <a:stCxn id="67" idx="1"/>
                <a:endCxn id="61" idx="5"/>
              </p:cNvCxnSpPr>
              <p:nvPr/>
            </p:nvCxnSpPr>
            <p:spPr>
              <a:xfrm flipH="1" flipV="1">
                <a:off x="6310204" y="3175101"/>
                <a:ext cx="720670" cy="632802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Oval 82"/>
              <p:cNvSpPr/>
              <p:nvPr/>
            </p:nvSpPr>
            <p:spPr>
              <a:xfrm>
                <a:off x="5797715" y="1652723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5797715" y="2690134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5797715" y="3727545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5797715" y="476495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4648637" y="268669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6946793" y="268669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6946793" y="3724105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5559794" y="172793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378032" y="2782979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787901" y="261597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389150" y="263360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385052" y="3820388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822647" y="360542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361731" y="3718954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403575" y="4944470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4972187" y="6201808"/>
            <a:ext cx="230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 der Mitte </a:t>
            </a:r>
            <a:r>
              <a:rPr lang="en-US" dirty="0" err="1"/>
              <a:t>gespiegelt</a:t>
            </a:r>
            <a:endParaRPr lang="en-US" dirty="0"/>
          </a:p>
        </p:txBody>
      </p:sp>
      <p:sp>
        <p:nvSpPr>
          <p:cNvPr id="91" name="Oval 90"/>
          <p:cNvSpPr/>
          <p:nvPr/>
        </p:nvSpPr>
        <p:spPr>
          <a:xfrm>
            <a:off x="8913997" y="4427625"/>
            <a:ext cx="173905" cy="14499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9124190" y="4432050"/>
            <a:ext cx="173905" cy="14499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9334383" y="4420749"/>
            <a:ext cx="173905" cy="14499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552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2627"/>
          <a:stretch/>
        </p:blipFill>
        <p:spPr>
          <a:xfrm>
            <a:off x="116484" y="1224327"/>
            <a:ext cx="4124801" cy="52912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Aufgabe 1b)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30978" y="1649285"/>
            <a:ext cx="4347608" cy="1851239"/>
          </a:xfrm>
          <a:prstGeom prst="rect">
            <a:avLst/>
          </a:prstGeom>
          <a:solidFill>
            <a:schemeClr val="accent5">
              <a:alpha val="5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678586" y="1649286"/>
            <a:ext cx="5234209" cy="1851239"/>
          </a:xfrm>
        </p:spPr>
        <p:txBody>
          <a:bodyPr numCol="1" anchor="ctr">
            <a:normAutofit/>
          </a:bodyPr>
          <a:lstStyle/>
          <a:p>
            <a:pPr marL="0" indent="0">
              <a:buNone/>
            </a:pPr>
            <a:r>
              <a:rPr lang="en-US" sz="2000" dirty="0" err="1"/>
              <a:t>Initialisieren</a:t>
            </a:r>
            <a:r>
              <a:rPr lang="en-US" sz="2000" dirty="0"/>
              <a:t> der </a:t>
            </a:r>
            <a:r>
              <a:rPr lang="en-US" sz="2000" dirty="0" err="1"/>
              <a:t>Knoten</a:t>
            </a:r>
            <a:endParaRPr lang="en-US" sz="20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790218" y="3715840"/>
            <a:ext cx="5234209" cy="634841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Calibri" panose="020F0502020204030204" pitchFamily="34" charset="0"/>
              <a:buChar char="‒"/>
              <a:defRPr sz="20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/>
              <a:t>Menge</a:t>
            </a:r>
            <a:r>
              <a:rPr lang="en-US" sz="2000" dirty="0"/>
              <a:t> der </a:t>
            </a:r>
            <a:r>
              <a:rPr lang="en-US" sz="2000" dirty="0" err="1"/>
              <a:t>Knoten</a:t>
            </a:r>
            <a:r>
              <a:rPr lang="en-US" sz="2000" dirty="0"/>
              <a:t>, </a:t>
            </a:r>
            <a:r>
              <a:rPr lang="en-US" sz="2000" dirty="0" err="1"/>
              <a:t>Werte</a:t>
            </a:r>
            <a:r>
              <a:rPr lang="en-US" sz="2000" dirty="0"/>
              <a:t> der </a:t>
            </a:r>
            <a:r>
              <a:rPr lang="en-US" sz="2000" dirty="0" err="1"/>
              <a:t>Knoten</a:t>
            </a:r>
            <a:r>
              <a:rPr lang="en-US" sz="2000" dirty="0"/>
              <a:t>, </a:t>
            </a:r>
            <a:r>
              <a:rPr lang="en-US" sz="2000" dirty="0" err="1"/>
              <a:t>Entscheidungsvariable</a:t>
            </a:r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330978" y="3715841"/>
            <a:ext cx="4347608" cy="634840"/>
          </a:xfrm>
          <a:prstGeom prst="rect">
            <a:avLst/>
          </a:prstGeom>
          <a:solidFill>
            <a:schemeClr val="accent5">
              <a:alpha val="5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30978" y="4398690"/>
            <a:ext cx="4347608" cy="2116926"/>
          </a:xfrm>
          <a:prstGeom prst="rect">
            <a:avLst/>
          </a:prstGeom>
          <a:solidFill>
            <a:schemeClr val="accent5">
              <a:alpha val="5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4790218" y="4398690"/>
                <a:ext cx="8127496" cy="2116926"/>
              </a:xfrm>
              <a:prstGeom prst="rect">
                <a:avLst/>
              </a:prstGeom>
            </p:spPr>
            <p:txBody>
              <a:bodyPr vert="horz" lIns="91440" tIns="45720" rIns="91440" bIns="45720" numCol="1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5"/>
                  </a:buClr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Microsoft YaHei UI Light" panose="020B0502040204020203" pitchFamily="34" charset="-122"/>
                    <a:ea typeface="Microsoft YaHei UI Light" panose="020B0502040204020203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5"/>
                  </a:buClr>
                  <a:buFont typeface="Calibri" panose="020F0502020204030204" pitchFamily="34" charset="0"/>
                  <a:buChar char="‒"/>
                  <a:defRPr sz="2000" kern="1200">
                    <a:solidFill>
                      <a:schemeClr val="tx1"/>
                    </a:solidFill>
                    <a:latin typeface="Microsoft YaHei UI Light" panose="020B0502040204020203" pitchFamily="34" charset="-122"/>
                    <a:ea typeface="Microsoft YaHei UI Light" panose="020B0502040204020203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5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Microsoft YaHei UI Light" panose="020B0502040204020203" pitchFamily="34" charset="-122"/>
                    <a:ea typeface="Microsoft YaHei UI Light" panose="020B0502040204020203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5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Microsoft YaHei UI Light" panose="020B0502040204020203" pitchFamily="34" charset="-122"/>
                    <a:ea typeface="Microsoft YaHei UI Light" panose="020B0502040204020203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5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Microsoft YaHei UI Light" panose="020B0502040204020203" pitchFamily="34" charset="-122"/>
                    <a:ea typeface="Microsoft YaHei UI Light" panose="020B0502040204020203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𝑀𝑎𝑡𝑟𝑖</m:t>
                      </m:r>
                      <m:sSub>
                        <m:sSub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900" b="0" i="0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9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𝑤𝑒𝑛𝑛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𝐾𝑛𝑜𝑡𝑒</m:t>
                              </m:r>
                              <m:sSub>
                                <m:sSubPr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𝑁𝑎𝑐h𝑏𝑎𝑟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𝑣𝑜𝑛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𝐾𝑛𝑜𝑡𝑒</m:t>
                              </m:r>
                              <m:sSub>
                                <m:sSubPr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𝑠𝑜𝑛𝑠𝑡</m:t>
                              </m:r>
                            </m:e>
                          </m:eqArr>
                        </m:e>
                      </m:d>
                      <m:r>
                        <a:rPr lang="en-US" sz="19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𝐾𝑛𝑜𝑡𝑒𝑛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218" y="4398690"/>
                <a:ext cx="8127496" cy="21169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6535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1018</Words>
  <Application>Microsoft Office PowerPoint</Application>
  <PresentationFormat>Breitbild</PresentationFormat>
  <Paragraphs>419</Paragraphs>
  <Slides>18</Slides>
  <Notes>2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5" baseType="lpstr">
      <vt:lpstr>Microsoft YaHei UI</vt:lpstr>
      <vt:lpstr>Microsoft YaHei UI Light</vt:lpstr>
      <vt:lpstr>Arial</vt:lpstr>
      <vt:lpstr>Calibri</vt:lpstr>
      <vt:lpstr>Cambria Math</vt:lpstr>
      <vt:lpstr>Wingdings</vt:lpstr>
      <vt:lpstr>Office Theme</vt:lpstr>
      <vt:lpstr>Blatt 11, Aufgabe 1</vt:lpstr>
      <vt:lpstr>Aufgabe 1a)</vt:lpstr>
      <vt:lpstr>MC + MR</vt:lpstr>
      <vt:lpstr>MC + MR</vt:lpstr>
      <vt:lpstr>MC + MR</vt:lpstr>
      <vt:lpstr>MC + MR</vt:lpstr>
      <vt:lpstr>MC + MR</vt:lpstr>
      <vt:lpstr>Alternativlösungen</vt:lpstr>
      <vt:lpstr>Aufgabe 1b)</vt:lpstr>
      <vt:lpstr>Aufgabe 1b)</vt:lpstr>
      <vt:lpstr>Ergebnis</vt:lpstr>
      <vt:lpstr>Aufgabe 1c</vt:lpstr>
      <vt:lpstr>Aufgabe 1c</vt:lpstr>
      <vt:lpstr>Aufgabe 1c</vt:lpstr>
      <vt:lpstr>Aufgabe 1c</vt:lpstr>
      <vt:lpstr>Aufgabe 1d, nach MRV</vt:lpstr>
      <vt:lpstr>Aufgabe 1d</vt:lpstr>
      <vt:lpstr>Aufgabe 1d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Bernard</dc:creator>
  <cp:lastModifiedBy>120045</cp:lastModifiedBy>
  <cp:revision>151</cp:revision>
  <dcterms:created xsi:type="dcterms:W3CDTF">2017-01-13T12:56:15Z</dcterms:created>
  <dcterms:modified xsi:type="dcterms:W3CDTF">2017-01-27T10:53:59Z</dcterms:modified>
</cp:coreProperties>
</file>